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4" r:id="rId1"/>
  </p:sldMasterIdLst>
  <p:notesMasterIdLst>
    <p:notesMasterId r:id="rId51"/>
  </p:notesMasterIdLst>
  <p:handoutMasterIdLst>
    <p:handoutMasterId r:id="rId52"/>
  </p:handoutMasterIdLst>
  <p:sldIdLst>
    <p:sldId id="256" r:id="rId2"/>
    <p:sldId id="342" r:id="rId3"/>
    <p:sldId id="259" r:id="rId4"/>
    <p:sldId id="264" r:id="rId5"/>
    <p:sldId id="268" r:id="rId6"/>
    <p:sldId id="272" r:id="rId7"/>
    <p:sldId id="343" r:id="rId8"/>
    <p:sldId id="275" r:id="rId9"/>
    <p:sldId id="369" r:id="rId10"/>
    <p:sldId id="323" r:id="rId11"/>
    <p:sldId id="324" r:id="rId12"/>
    <p:sldId id="325" r:id="rId13"/>
    <p:sldId id="279" r:id="rId14"/>
    <p:sldId id="285" r:id="rId15"/>
    <p:sldId id="291" r:id="rId16"/>
    <p:sldId id="326" r:id="rId17"/>
    <p:sldId id="370" r:id="rId18"/>
    <p:sldId id="345" r:id="rId19"/>
    <p:sldId id="293" r:id="rId20"/>
    <p:sldId id="297" r:id="rId21"/>
    <p:sldId id="328" r:id="rId22"/>
    <p:sldId id="301" r:id="rId23"/>
    <p:sldId id="330" r:id="rId24"/>
    <p:sldId id="329" r:id="rId25"/>
    <p:sldId id="309" r:id="rId26"/>
    <p:sldId id="335" r:id="rId27"/>
    <p:sldId id="334" r:id="rId28"/>
    <p:sldId id="333" r:id="rId29"/>
    <p:sldId id="332" r:id="rId30"/>
    <p:sldId id="338" r:id="rId31"/>
    <p:sldId id="346" r:id="rId32"/>
    <p:sldId id="364" r:id="rId33"/>
    <p:sldId id="347" r:id="rId34"/>
    <p:sldId id="348" r:id="rId35"/>
    <p:sldId id="349" r:id="rId36"/>
    <p:sldId id="350" r:id="rId37"/>
    <p:sldId id="351" r:id="rId38"/>
    <p:sldId id="352" r:id="rId39"/>
    <p:sldId id="353" r:id="rId40"/>
    <p:sldId id="354" r:id="rId41"/>
    <p:sldId id="355" r:id="rId42"/>
    <p:sldId id="356" r:id="rId43"/>
    <p:sldId id="357" r:id="rId44"/>
    <p:sldId id="360" r:id="rId45"/>
    <p:sldId id="361" r:id="rId46"/>
    <p:sldId id="362" r:id="rId47"/>
    <p:sldId id="367" r:id="rId48"/>
    <p:sldId id="368" r:id="rId49"/>
    <p:sldId id="366"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EB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4" autoAdjust="0"/>
    <p:restoredTop sz="94660" autoAdjust="0"/>
  </p:normalViewPr>
  <p:slideViewPr>
    <p:cSldViewPr>
      <p:cViewPr varScale="1">
        <p:scale>
          <a:sx n="72" d="100"/>
          <a:sy n="72" d="100"/>
        </p:scale>
        <p:origin x="1182" y="6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en-US" altLang="en-US"/>
              <a:t>MYPF</a:t>
            </a:r>
          </a:p>
        </p:txBody>
      </p:sp>
      <p:sp>
        <p:nvSpPr>
          <p:cNvPr id="82947"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708275EF-67E4-4A2D-BE3F-BB9B77EA909E}" type="datetime1">
              <a:rPr lang="en-US" altLang="en-US"/>
              <a:pPr/>
              <a:t>10/15/2018</a:t>
            </a:fld>
            <a:endParaRPr lang="en-US" altLang="en-US"/>
          </a:p>
        </p:txBody>
      </p:sp>
      <p:sp>
        <p:nvSpPr>
          <p:cNvPr id="82948"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US" altLang="en-US"/>
              <a:t>Chapter 12</a:t>
            </a:r>
          </a:p>
        </p:txBody>
      </p:sp>
      <p:sp>
        <p:nvSpPr>
          <p:cNvPr id="82949"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BC17B460-0EB8-4D16-A0DA-A123D68C54DC}" type="slidenum">
              <a:rPr lang="en-US" altLang="en-US"/>
              <a:pPr/>
              <a:t>‹#›</a:t>
            </a:fld>
            <a:endParaRPr lang="en-US" altLang="en-US"/>
          </a:p>
        </p:txBody>
      </p:sp>
    </p:spTree>
    <p:extLst>
      <p:ext uri="{BB962C8B-B14F-4D97-AF65-F5344CB8AC3E}">
        <p14:creationId xmlns:p14="http://schemas.microsoft.com/office/powerpoint/2010/main" val="29495647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r>
              <a:rPr lang="en-US" altLang="en-US"/>
              <a:t>MYPF</a:t>
            </a:r>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fld id="{4A5F9EAA-0ACD-4E29-95AE-2271060FD175}" type="datetime1">
              <a:rPr lang="en-US" altLang="en-US"/>
              <a:pPr/>
              <a:t>10/15/2018</a:t>
            </a:fld>
            <a:endParaRPr lang="en-US" altLang="en-US"/>
          </a:p>
        </p:txBody>
      </p:sp>
      <p:sp>
        <p:nvSpPr>
          <p:cNvPr id="809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r>
              <a:rPr lang="en-US" altLang="en-US"/>
              <a:t>Chapter 12</a:t>
            </a:r>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02A1C6E5-149A-4FBD-9204-2E3459B34F70}" type="slidenum">
              <a:rPr lang="en-US" altLang="en-US"/>
              <a:pPr/>
              <a:t>‹#›</a:t>
            </a:fld>
            <a:endParaRPr lang="en-US" altLang="en-US"/>
          </a:p>
        </p:txBody>
      </p:sp>
    </p:spTree>
    <p:extLst>
      <p:ext uri="{BB962C8B-B14F-4D97-AF65-F5344CB8AC3E}">
        <p14:creationId xmlns:p14="http://schemas.microsoft.com/office/powerpoint/2010/main" val="2022593809"/>
      </p:ext>
    </p:extLst>
  </p:cSld>
  <p:clrMap bg1="lt1" tx1="dk1" bg2="lt2" tx2="dk2" accent1="accent1" accent2="accent2" accent3="accent3" accent4="accent4" accent5="accent5" accent6="accent6" hlink="hlink" folHlink="folHlink"/>
  <p:hf/>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MYPF</a:t>
            </a:r>
          </a:p>
        </p:txBody>
      </p:sp>
      <p:sp>
        <p:nvSpPr>
          <p:cNvPr id="5" name="Rectangle 3"/>
          <p:cNvSpPr>
            <a:spLocks noGrp="1" noChangeArrowheads="1"/>
          </p:cNvSpPr>
          <p:nvPr>
            <p:ph type="dt" idx="1"/>
          </p:nvPr>
        </p:nvSpPr>
        <p:spPr>
          <a:ln/>
        </p:spPr>
        <p:txBody>
          <a:bodyPr/>
          <a:lstStyle/>
          <a:p>
            <a:fld id="{04F3DC43-CA9F-42BE-9E6A-3CB332213AE4}" type="datetime1">
              <a:rPr lang="en-US" altLang="en-US"/>
              <a:pPr/>
              <a:t>10/15/2018</a:t>
            </a:fld>
            <a:endParaRPr lang="en-US" altLang="en-US"/>
          </a:p>
        </p:txBody>
      </p:sp>
      <p:sp>
        <p:nvSpPr>
          <p:cNvPr id="6" name="Rectangle 6"/>
          <p:cNvSpPr>
            <a:spLocks noGrp="1" noChangeArrowheads="1"/>
          </p:cNvSpPr>
          <p:nvPr>
            <p:ph type="ftr" sz="quarter" idx="4"/>
          </p:nvPr>
        </p:nvSpPr>
        <p:spPr>
          <a:ln/>
        </p:spPr>
        <p:txBody>
          <a:bodyPr/>
          <a:lstStyle/>
          <a:p>
            <a:r>
              <a:rPr lang="en-US" altLang="en-US"/>
              <a:t>Chapter 12</a:t>
            </a:r>
          </a:p>
        </p:txBody>
      </p:sp>
      <p:sp>
        <p:nvSpPr>
          <p:cNvPr id="7" name="Rectangle 7"/>
          <p:cNvSpPr>
            <a:spLocks noGrp="1" noChangeArrowheads="1"/>
          </p:cNvSpPr>
          <p:nvPr>
            <p:ph type="sldNum" sz="quarter" idx="5"/>
          </p:nvPr>
        </p:nvSpPr>
        <p:spPr>
          <a:ln/>
        </p:spPr>
        <p:txBody>
          <a:bodyPr/>
          <a:lstStyle/>
          <a:p>
            <a:fld id="{B478B771-A75F-4953-AC43-D040E20F7F79}" type="slidenum">
              <a:rPr lang="en-US" altLang="en-US"/>
              <a:pPr/>
              <a:t>1</a:t>
            </a:fld>
            <a:endParaRPr lang="en-US" alt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MYPF</a:t>
            </a:r>
          </a:p>
        </p:txBody>
      </p:sp>
      <p:sp>
        <p:nvSpPr>
          <p:cNvPr id="5" name="Rectangle 3"/>
          <p:cNvSpPr>
            <a:spLocks noGrp="1" noChangeArrowheads="1"/>
          </p:cNvSpPr>
          <p:nvPr>
            <p:ph type="dt" idx="1"/>
          </p:nvPr>
        </p:nvSpPr>
        <p:spPr>
          <a:ln/>
        </p:spPr>
        <p:txBody>
          <a:bodyPr/>
          <a:lstStyle/>
          <a:p>
            <a:fld id="{885E42EF-F567-4999-8615-947AA4EF48F8}" type="datetime1">
              <a:rPr lang="en-US" altLang="en-US"/>
              <a:pPr/>
              <a:t>10/15/2018</a:t>
            </a:fld>
            <a:endParaRPr lang="en-US" altLang="en-US"/>
          </a:p>
        </p:txBody>
      </p:sp>
      <p:sp>
        <p:nvSpPr>
          <p:cNvPr id="6" name="Rectangle 6"/>
          <p:cNvSpPr>
            <a:spLocks noGrp="1" noChangeArrowheads="1"/>
          </p:cNvSpPr>
          <p:nvPr>
            <p:ph type="ftr" sz="quarter" idx="4"/>
          </p:nvPr>
        </p:nvSpPr>
        <p:spPr>
          <a:ln/>
        </p:spPr>
        <p:txBody>
          <a:bodyPr/>
          <a:lstStyle/>
          <a:p>
            <a:r>
              <a:rPr lang="en-US" altLang="en-US"/>
              <a:t>Chapter 14</a:t>
            </a:r>
          </a:p>
        </p:txBody>
      </p:sp>
      <p:sp>
        <p:nvSpPr>
          <p:cNvPr id="7" name="Rectangle 7"/>
          <p:cNvSpPr>
            <a:spLocks noGrp="1" noChangeArrowheads="1"/>
          </p:cNvSpPr>
          <p:nvPr>
            <p:ph type="sldNum" sz="quarter" idx="5"/>
          </p:nvPr>
        </p:nvSpPr>
        <p:spPr>
          <a:ln/>
        </p:spPr>
        <p:txBody>
          <a:bodyPr/>
          <a:lstStyle/>
          <a:p>
            <a:fld id="{9E356FAA-6F83-42B4-B33B-6D9836B7B9C8}" type="slidenum">
              <a:rPr lang="en-US" altLang="en-US"/>
              <a:pPr/>
              <a:t>31</a:t>
            </a:fld>
            <a:endParaRPr lang="en-US"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0EAB0777-4C60-462E-A92C-CDAFD498799C}" type="datetimeFigureOut">
              <a:rPr lang="en-US" smtClean="0"/>
              <a:t>10/15/2018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9DE6EB8-52AB-45EA-A660-3E1EBFA7298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bui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10/15/2018</a:t>
            </a:fld>
            <a:endParaRPr lang="en-US"/>
          </a:p>
        </p:txBody>
      </p:sp>
      <p:sp>
        <p:nvSpPr>
          <p:cNvPr id="5" name="Footer Placeholder 4"/>
          <p:cNvSpPr>
            <a:spLocks noGrp="1"/>
          </p:cNvSpPr>
          <p:nvPr>
            <p:ph type="ftr" sz="quarter" idx="11"/>
          </p:nvPr>
        </p:nvSpPr>
        <p:spPr/>
        <p:txBody>
          <a:bodyPr/>
          <a:lstStyle/>
          <a:p>
            <a:r>
              <a:rPr lang="en-US" altLang="en-US"/>
              <a:t>Chapter 12</a:t>
            </a:r>
          </a:p>
        </p:txBody>
      </p:sp>
      <p:sp>
        <p:nvSpPr>
          <p:cNvPr id="6" name="Slide Number Placeholder 5"/>
          <p:cNvSpPr>
            <a:spLocks noGrp="1"/>
          </p:cNvSpPr>
          <p:nvPr>
            <p:ph type="sldNum" sz="quarter" idx="12"/>
          </p:nvPr>
        </p:nvSpPr>
        <p:spPr/>
        <p:txBody>
          <a:bodyPr/>
          <a:lstStyle/>
          <a:p>
            <a:r>
              <a:rPr lang="en-US" altLang="en-US"/>
              <a:t>SLIDE </a:t>
            </a:r>
            <a:fld id="{BEE5D0D3-F40B-4243-B879-995375E03500}" type="slidenum">
              <a:rPr lang="en-US" altLang="en-US" smtClean="0"/>
              <a:pPr/>
              <a:t>‹#›</a:t>
            </a:fld>
            <a:endParaRPr lang="en-US" alt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10/15/2018</a:t>
            </a:fld>
            <a:endParaRPr lang="en-US"/>
          </a:p>
        </p:txBody>
      </p:sp>
      <p:sp>
        <p:nvSpPr>
          <p:cNvPr id="5" name="Footer Placeholder 4"/>
          <p:cNvSpPr>
            <a:spLocks noGrp="1"/>
          </p:cNvSpPr>
          <p:nvPr>
            <p:ph type="ftr" sz="quarter" idx="11"/>
          </p:nvPr>
        </p:nvSpPr>
        <p:spPr/>
        <p:txBody>
          <a:bodyPr/>
          <a:lstStyle/>
          <a:p>
            <a:r>
              <a:rPr lang="en-US" altLang="en-US"/>
              <a:t>Chapter 12</a:t>
            </a:r>
          </a:p>
        </p:txBody>
      </p:sp>
      <p:sp>
        <p:nvSpPr>
          <p:cNvPr id="6" name="Slide Number Placeholder 5"/>
          <p:cNvSpPr>
            <a:spLocks noGrp="1"/>
          </p:cNvSpPr>
          <p:nvPr>
            <p:ph type="sldNum" sz="quarter" idx="12"/>
          </p:nvPr>
        </p:nvSpPr>
        <p:spPr/>
        <p:txBody>
          <a:bodyPr/>
          <a:lstStyle/>
          <a:p>
            <a:r>
              <a:rPr lang="en-US" altLang="en-US"/>
              <a:t>SLIDE </a:t>
            </a:r>
            <a:fld id="{B255F49D-77B9-4B17-8D7B-7D29DE1B9E9F}" type="slidenum">
              <a:rPr lang="en-US" altLang="en-US" smtClean="0"/>
              <a:pPr/>
              <a:t>‹#›</a:t>
            </a:fld>
            <a:endParaRPr lang="en-US" altLang="en-US"/>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25562"/>
          </a:xfrm>
        </p:spPr>
        <p:txBody>
          <a:bodyPr/>
          <a:lstStyle/>
          <a:p>
            <a:r>
              <a:rPr lang="en-US"/>
              <a:t>Click to edit Master title style</a:t>
            </a:r>
          </a:p>
        </p:txBody>
      </p:sp>
      <p:sp>
        <p:nvSpPr>
          <p:cNvPr id="3" name="Table Placeholder 2"/>
          <p:cNvSpPr>
            <a:spLocks noGrp="1"/>
          </p:cNvSpPr>
          <p:nvPr>
            <p:ph type="tbl" idx="1"/>
          </p:nvPr>
        </p:nvSpPr>
        <p:spPr>
          <a:xfrm>
            <a:off x="685800" y="1828800"/>
            <a:ext cx="8001000" cy="4297363"/>
          </a:xfrm>
        </p:spPr>
        <p:txBody>
          <a:bodyPr/>
          <a:lstStyle/>
          <a:p>
            <a:endParaRPr lang="en-US"/>
          </a:p>
        </p:txBody>
      </p:sp>
      <p:sp>
        <p:nvSpPr>
          <p:cNvPr id="4" name="Slide Number Placeholder 3"/>
          <p:cNvSpPr>
            <a:spLocks noGrp="1"/>
          </p:cNvSpPr>
          <p:nvPr>
            <p:ph type="sldNum" sz="quarter" idx="10"/>
          </p:nvPr>
        </p:nvSpPr>
        <p:spPr>
          <a:xfrm>
            <a:off x="8001000" y="6381750"/>
            <a:ext cx="1066800" cy="476250"/>
          </a:xfrm>
        </p:spPr>
        <p:txBody>
          <a:bodyPr/>
          <a:lstStyle>
            <a:lvl1pPr>
              <a:defRPr/>
            </a:lvl1pPr>
          </a:lstStyle>
          <a:p>
            <a:r>
              <a:rPr lang="en-US" altLang="en-US"/>
              <a:t>SLIDE </a:t>
            </a:r>
            <a:fld id="{8CD74A80-2164-41B6-B613-72048270A4F3}" type="slidenum">
              <a:rPr lang="en-US" altLang="en-US"/>
              <a:pPr/>
              <a:t>‹#›</a:t>
            </a:fld>
            <a:endParaRPr lang="en-US" altLang="en-US"/>
          </a:p>
        </p:txBody>
      </p:sp>
      <p:sp>
        <p:nvSpPr>
          <p:cNvPr id="5" name="Footer Placeholder 4"/>
          <p:cNvSpPr>
            <a:spLocks noGrp="1"/>
          </p:cNvSpPr>
          <p:nvPr>
            <p:ph type="ftr" sz="quarter" idx="11"/>
          </p:nvPr>
        </p:nvSpPr>
        <p:spPr>
          <a:xfrm>
            <a:off x="8001000" y="6019800"/>
            <a:ext cx="1219200" cy="476250"/>
          </a:xfrm>
        </p:spPr>
        <p:txBody>
          <a:bodyPr/>
          <a:lstStyle>
            <a:lvl1pPr>
              <a:defRPr/>
            </a:lvl1pPr>
          </a:lstStyle>
          <a:p>
            <a:r>
              <a:rPr lang="en-US" altLang="en-US"/>
              <a:t>Chapter 12</a:t>
            </a:r>
          </a:p>
        </p:txBody>
      </p:sp>
    </p:spTree>
    <p:extLst>
      <p:ext uri="{BB962C8B-B14F-4D97-AF65-F5344CB8AC3E}">
        <p14:creationId xmlns:p14="http://schemas.microsoft.com/office/powerpoint/2010/main" val="50904844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t>10/15/2018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r>
              <a:rPr lang="en-US" altLang="en-US"/>
              <a:t>SLIDE </a:t>
            </a:r>
            <a:fld id="{4D5D4BD6-3656-4319-B237-4D8E95A17DB2}" type="slidenum">
              <a:rPr lang="en-US" altLang="en-US" smtClean="0"/>
              <a:pPr/>
              <a:t>‹#›</a:t>
            </a:fld>
            <a:endParaRPr lang="en-US" alt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t>10/15/2018</a:t>
            </a:fld>
            <a:endParaRPr lang="en-US"/>
          </a:p>
        </p:txBody>
      </p:sp>
      <p:sp>
        <p:nvSpPr>
          <p:cNvPr id="5" name="Footer Placeholder 4"/>
          <p:cNvSpPr>
            <a:spLocks noGrp="1"/>
          </p:cNvSpPr>
          <p:nvPr>
            <p:ph type="ftr" sz="quarter" idx="11"/>
          </p:nvPr>
        </p:nvSpPr>
        <p:spPr/>
        <p:txBody>
          <a:bodyPr/>
          <a:lstStyle/>
          <a:p>
            <a:r>
              <a:rPr lang="en-US" altLang="en-US"/>
              <a:t>Chapter 12</a:t>
            </a:r>
          </a:p>
        </p:txBody>
      </p:sp>
      <p:sp>
        <p:nvSpPr>
          <p:cNvPr id="6" name="Slide Number Placeholder 5"/>
          <p:cNvSpPr>
            <a:spLocks noGrp="1"/>
          </p:cNvSpPr>
          <p:nvPr>
            <p:ph type="sldNum" sz="quarter" idx="12"/>
          </p:nvPr>
        </p:nvSpPr>
        <p:spPr/>
        <p:txBody>
          <a:bodyPr/>
          <a:lstStyle/>
          <a:p>
            <a:r>
              <a:rPr lang="en-US" altLang="en-US"/>
              <a:t>SLIDE </a:t>
            </a:r>
            <a:fld id="{1AE6C890-1EF3-444C-BA73-B8631730D343}" type="slidenum">
              <a:rPr lang="en-US" altLang="en-US" smtClean="0"/>
              <a:pPr/>
              <a:t>‹#›</a:t>
            </a:fld>
            <a:endParaRPr lang="en-US" alt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10/15/2018</a:t>
            </a:fld>
            <a:endParaRPr lang="en-US"/>
          </a:p>
        </p:txBody>
      </p:sp>
      <p:sp>
        <p:nvSpPr>
          <p:cNvPr id="6" name="Footer Placeholder 5"/>
          <p:cNvSpPr>
            <a:spLocks noGrp="1"/>
          </p:cNvSpPr>
          <p:nvPr>
            <p:ph type="ftr" sz="quarter" idx="11"/>
          </p:nvPr>
        </p:nvSpPr>
        <p:spPr/>
        <p:txBody>
          <a:bodyPr/>
          <a:lstStyle/>
          <a:p>
            <a:r>
              <a:rPr lang="en-US" altLang="en-US"/>
              <a:t>Chapter 12</a:t>
            </a:r>
          </a:p>
        </p:txBody>
      </p:sp>
      <p:sp>
        <p:nvSpPr>
          <p:cNvPr id="7" name="Slide Number Placeholder 6"/>
          <p:cNvSpPr>
            <a:spLocks noGrp="1"/>
          </p:cNvSpPr>
          <p:nvPr>
            <p:ph type="sldNum" sz="quarter" idx="12"/>
          </p:nvPr>
        </p:nvSpPr>
        <p:spPr/>
        <p:txBody>
          <a:bodyPr/>
          <a:lstStyle/>
          <a:p>
            <a:r>
              <a:rPr lang="en-US" altLang="en-US"/>
              <a:t>SLIDE </a:t>
            </a:r>
            <a:fld id="{BD2F9AD1-83D0-419E-B73E-62DF692067C1}" type="slidenum">
              <a:rPr lang="en-US" altLang="en-US" smtClean="0"/>
              <a:pPr/>
              <a:t>‹#›</a:t>
            </a:fld>
            <a:endParaRPr lang="en-US" alt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t>10/15/2018</a:t>
            </a:fld>
            <a:endParaRPr lang="en-US"/>
          </a:p>
        </p:txBody>
      </p:sp>
      <p:sp>
        <p:nvSpPr>
          <p:cNvPr id="8" name="Footer Placeholder 7"/>
          <p:cNvSpPr>
            <a:spLocks noGrp="1"/>
          </p:cNvSpPr>
          <p:nvPr>
            <p:ph type="ftr" sz="quarter" idx="11"/>
          </p:nvPr>
        </p:nvSpPr>
        <p:spPr/>
        <p:txBody>
          <a:bodyPr/>
          <a:lstStyle/>
          <a:p>
            <a:r>
              <a:rPr lang="en-US" altLang="en-US"/>
              <a:t>Chapter 12</a:t>
            </a:r>
          </a:p>
        </p:txBody>
      </p:sp>
      <p:sp>
        <p:nvSpPr>
          <p:cNvPr id="9" name="Slide Number Placeholder 8"/>
          <p:cNvSpPr>
            <a:spLocks noGrp="1"/>
          </p:cNvSpPr>
          <p:nvPr>
            <p:ph type="sldNum" sz="quarter" idx="12"/>
          </p:nvPr>
        </p:nvSpPr>
        <p:spPr/>
        <p:txBody>
          <a:bodyPr/>
          <a:lstStyle/>
          <a:p>
            <a:r>
              <a:rPr lang="en-US" altLang="en-US"/>
              <a:t>SLIDE </a:t>
            </a:r>
            <a:fld id="{7A73443A-C3D6-457F-AEF0-A75BC4900F82}" type="slidenum">
              <a:rPr lang="en-US" altLang="en-US" smtClean="0"/>
              <a:pPr/>
              <a:t>‹#›</a:t>
            </a:fld>
            <a:endParaRPr lang="en-US" alt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0EAB0777-4C60-462E-A92C-CDAFD498799C}" type="datetimeFigureOut">
              <a:rPr lang="en-US" smtClean="0"/>
              <a:t>10/15/2018</a:t>
            </a:fld>
            <a:endParaRPr lang="en-US"/>
          </a:p>
        </p:txBody>
      </p:sp>
      <p:sp>
        <p:nvSpPr>
          <p:cNvPr id="4" name="Footer Placeholder 3"/>
          <p:cNvSpPr>
            <a:spLocks noGrp="1"/>
          </p:cNvSpPr>
          <p:nvPr>
            <p:ph type="ftr" sz="quarter" idx="11"/>
          </p:nvPr>
        </p:nvSpPr>
        <p:spPr/>
        <p:txBody>
          <a:bodyPr/>
          <a:lstStyle/>
          <a:p>
            <a:r>
              <a:rPr lang="en-US" altLang="en-US"/>
              <a:t>Chapter 12</a:t>
            </a:r>
          </a:p>
        </p:txBody>
      </p:sp>
      <p:sp>
        <p:nvSpPr>
          <p:cNvPr id="5" name="Slide Number Placeholder 4"/>
          <p:cNvSpPr>
            <a:spLocks noGrp="1"/>
          </p:cNvSpPr>
          <p:nvPr>
            <p:ph type="sldNum" sz="quarter" idx="12"/>
          </p:nvPr>
        </p:nvSpPr>
        <p:spPr/>
        <p:txBody>
          <a:bodyPr/>
          <a:lstStyle/>
          <a:p>
            <a:r>
              <a:rPr lang="en-US" altLang="en-US"/>
              <a:t>SLIDE </a:t>
            </a:r>
            <a:fld id="{78979B3C-A24A-4CCE-81EC-D24C8B35C7B5}" type="slidenum">
              <a:rPr lang="en-US" altLang="en-US" smtClean="0"/>
              <a:pPr/>
              <a:t>‹#›</a:t>
            </a:fld>
            <a:endParaRPr lang="en-US" alt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t>10/15/2018</a:t>
            </a:fld>
            <a:endParaRPr lang="en-US"/>
          </a:p>
        </p:txBody>
      </p:sp>
      <p:sp>
        <p:nvSpPr>
          <p:cNvPr id="3" name="Footer Placeholder 2"/>
          <p:cNvSpPr>
            <a:spLocks noGrp="1"/>
          </p:cNvSpPr>
          <p:nvPr>
            <p:ph type="ftr" sz="quarter" idx="11"/>
          </p:nvPr>
        </p:nvSpPr>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4D641C62-35D1-472E-8425-F43CA62D43BC}" type="slidenum">
              <a:rPr lang="en-US" altLang="en-US" smtClean="0"/>
              <a:pPr/>
              <a:t>‹#›</a:t>
            </a:fld>
            <a:endParaRPr lang="en-US" alt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t>10/15/2018</a:t>
            </a:fld>
            <a:endParaRPr lang="en-US"/>
          </a:p>
        </p:txBody>
      </p:sp>
      <p:sp>
        <p:nvSpPr>
          <p:cNvPr id="6" name="Footer Placeholder 5"/>
          <p:cNvSpPr>
            <a:spLocks noGrp="1"/>
          </p:cNvSpPr>
          <p:nvPr>
            <p:ph type="ftr" sz="quarter" idx="11"/>
          </p:nvPr>
        </p:nvSpPr>
        <p:spPr/>
        <p:txBody>
          <a:bodyPr/>
          <a:lstStyle/>
          <a:p>
            <a:r>
              <a:rPr lang="en-US" altLang="en-US"/>
              <a:t>Chapter 12</a:t>
            </a:r>
          </a:p>
        </p:txBody>
      </p:sp>
      <p:sp>
        <p:nvSpPr>
          <p:cNvPr id="7" name="Slide Number Placeholder 6"/>
          <p:cNvSpPr>
            <a:spLocks noGrp="1"/>
          </p:cNvSpPr>
          <p:nvPr>
            <p:ph type="sldNum" sz="quarter" idx="12"/>
          </p:nvPr>
        </p:nvSpPr>
        <p:spPr/>
        <p:txBody>
          <a:bodyPr/>
          <a:lstStyle/>
          <a:p>
            <a:r>
              <a:rPr lang="en-US" altLang="en-US"/>
              <a:t>SLIDE </a:t>
            </a:r>
            <a:fld id="{B88ABBA2-A41D-429E-8E3F-FAE80C1E7D4D}" type="slidenum">
              <a:rPr lang="en-US" altLang="en-US" smtClean="0"/>
              <a:pPr/>
              <a:t>‹#›</a:t>
            </a:fld>
            <a:endParaRPr lang="en-US" alt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t>10/15/2018</a:t>
            </a:fld>
            <a:endParaRPr lang="en-US"/>
          </a:p>
        </p:txBody>
      </p:sp>
      <p:sp>
        <p:nvSpPr>
          <p:cNvPr id="6" name="Footer Placeholder 5"/>
          <p:cNvSpPr>
            <a:spLocks noGrp="1"/>
          </p:cNvSpPr>
          <p:nvPr>
            <p:ph type="ftr" sz="quarter" idx="11"/>
          </p:nvPr>
        </p:nvSpPr>
        <p:spPr/>
        <p:txBody>
          <a:bodyPr/>
          <a:lstStyle/>
          <a:p>
            <a:r>
              <a:rPr lang="en-US" altLang="en-US"/>
              <a:t>Chapter 12</a:t>
            </a:r>
          </a:p>
        </p:txBody>
      </p:sp>
      <p:sp>
        <p:nvSpPr>
          <p:cNvPr id="7" name="Slide Number Placeholder 6"/>
          <p:cNvSpPr>
            <a:spLocks noGrp="1"/>
          </p:cNvSpPr>
          <p:nvPr>
            <p:ph type="sldNum" sz="quarter" idx="12"/>
          </p:nvPr>
        </p:nvSpPr>
        <p:spPr>
          <a:xfrm>
            <a:off x="8077200" y="6356350"/>
            <a:ext cx="609600" cy="365125"/>
          </a:xfrm>
        </p:spPr>
        <p:txBody>
          <a:bodyPr/>
          <a:lstStyle/>
          <a:p>
            <a:r>
              <a:rPr lang="en-US" altLang="en-US"/>
              <a:t>SLIDE </a:t>
            </a:r>
            <a:fld id="{C569874F-C792-4BAA-8462-5CC7A4BC1C5C}" type="slidenum">
              <a:rPr lang="en-US" altLang="en-US" smtClean="0"/>
              <a:pPr/>
              <a:t>‹#›</a:t>
            </a:fld>
            <a:endParaRPr lang="en-US" alt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t>10/15/2018</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ltLang="en-US"/>
              <a:t>Chapter 12</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r>
              <a:rPr lang="en-US" altLang="en-US"/>
              <a:t>SLIDE </a:t>
            </a:r>
            <a:fld id="{00A1F033-9157-40D1-B81E-F0AAAA65BF58}" type="slidenum">
              <a:rPr lang="en-US" altLang="en-US" smtClean="0"/>
              <a:pPr/>
              <a:t>‹#›</a:t>
            </a:fld>
            <a:endParaRPr lang="en-US" alt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Lst>
  <p:transition>
    <p:wipe dir="r"/>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lstStyle/>
          <a:p>
            <a:r>
              <a:rPr lang="en-US" altLang="en-US"/>
              <a:t>Investing in Stocks</a:t>
            </a:r>
          </a:p>
        </p:txBody>
      </p:sp>
      <p:sp>
        <p:nvSpPr>
          <p:cNvPr id="2053" name="Rectangle 5"/>
          <p:cNvSpPr>
            <a:spLocks noGrp="1" noChangeArrowheads="1"/>
          </p:cNvSpPr>
          <p:nvPr>
            <p:ph type="subTitle" idx="1"/>
          </p:nvPr>
        </p:nvSpPr>
        <p:spPr/>
        <p:txBody>
          <a:bodyPr/>
          <a:lstStyle/>
          <a:p>
            <a:pPr marL="914400" indent="-914400"/>
            <a:r>
              <a:rPr lang="en-US" altLang="en-US" b="1">
                <a:solidFill>
                  <a:schemeClr val="accent2"/>
                </a:solidFill>
                <a:effectLst>
                  <a:outerShdw blurRad="38100" dist="38100" dir="2700000" algn="tl">
                    <a:srgbClr val="C0C0C0"/>
                  </a:outerShdw>
                </a:effectLst>
              </a:rPr>
              <a:t>12.1</a:t>
            </a:r>
            <a:r>
              <a:rPr lang="en-US" altLang="en-US"/>
              <a:t>	Evaluating Stocks</a:t>
            </a:r>
          </a:p>
          <a:p>
            <a:pPr marL="914400" indent="-914400"/>
            <a:r>
              <a:rPr lang="en-US" altLang="en-US" b="1">
                <a:solidFill>
                  <a:schemeClr val="accent2"/>
                </a:solidFill>
                <a:effectLst>
                  <a:outerShdw blurRad="38100" dist="38100" dir="2700000" algn="tl">
                    <a:srgbClr val="C0C0C0"/>
                  </a:outerShdw>
                </a:effectLst>
              </a:rPr>
              <a:t>12.2</a:t>
            </a:r>
            <a:r>
              <a:rPr lang="en-US" altLang="en-US"/>
              <a:t>	Buying and Selling Stock</a:t>
            </a:r>
          </a:p>
        </p:txBody>
      </p:sp>
      <p:sp>
        <p:nvSpPr>
          <p:cNvPr id="2054" name="Text Box 6"/>
          <p:cNvSpPr txBox="1">
            <a:spLocks noChangeArrowheads="1"/>
          </p:cNvSpPr>
          <p:nvPr/>
        </p:nvSpPr>
        <p:spPr bwMode="auto">
          <a:xfrm>
            <a:off x="1128713" y="0"/>
            <a:ext cx="18288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lgn="ctr"/>
            <a:r>
              <a:rPr lang="en-US" altLang="en-US" sz="9600">
                <a:latin typeface="Times New Roman" pitchFamily="18" charset="0"/>
              </a:rPr>
              <a:t>12</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sz="4000"/>
              <a:t>Income Stocks and Growth Stocks</a:t>
            </a:r>
          </a:p>
        </p:txBody>
      </p:sp>
      <p:sp>
        <p:nvSpPr>
          <p:cNvPr id="88067" name="Rectangle 3"/>
          <p:cNvSpPr>
            <a:spLocks noGrp="1" noChangeArrowheads="1"/>
          </p:cNvSpPr>
          <p:nvPr>
            <p:ph idx="1"/>
          </p:nvPr>
        </p:nvSpPr>
        <p:spPr/>
        <p:txBody>
          <a:bodyPr/>
          <a:lstStyle/>
          <a:p>
            <a:r>
              <a:rPr lang="en-US" altLang="en-US" b="1">
                <a:solidFill>
                  <a:schemeClr val="hlink"/>
                </a:solidFill>
              </a:rPr>
              <a:t>Income stocks</a:t>
            </a:r>
            <a:r>
              <a:rPr lang="en-US" altLang="en-US"/>
              <a:t> are stocks that have a consistent history of paying high dividends. </a:t>
            </a:r>
          </a:p>
          <a:p>
            <a:r>
              <a:rPr lang="en-US" altLang="en-US" b="1">
                <a:solidFill>
                  <a:schemeClr val="hlink"/>
                </a:solidFill>
              </a:rPr>
              <a:t>Growth stocks</a:t>
            </a:r>
            <a:r>
              <a:rPr lang="en-US" altLang="en-US"/>
              <a:t> are stocks in corporations that reinvest their profits into the business so that it can grow. </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3D73DDBB-2ECC-475F-A86C-C61B60753215}" type="slidenum">
              <a:rPr lang="en-US" altLang="en-US"/>
              <a:pPr/>
              <a:t>10</a:t>
            </a:fld>
            <a:endParaRPr lang="en-US" altLang="en-US"/>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fontScale="90000"/>
          </a:bodyPr>
          <a:lstStyle/>
          <a:p>
            <a:r>
              <a:rPr lang="en-US" altLang="en-US" sz="4000"/>
              <a:t>Emerging Stocks</a:t>
            </a:r>
            <a:br>
              <a:rPr lang="en-US" altLang="en-US" sz="4000"/>
            </a:br>
            <a:r>
              <a:rPr lang="en-US" altLang="en-US" sz="4000"/>
              <a:t>and Blue Chip Stocks</a:t>
            </a:r>
          </a:p>
        </p:txBody>
      </p:sp>
      <p:sp>
        <p:nvSpPr>
          <p:cNvPr id="89091" name="Rectangle 3"/>
          <p:cNvSpPr>
            <a:spLocks noGrp="1" noChangeArrowheads="1"/>
          </p:cNvSpPr>
          <p:nvPr>
            <p:ph idx="1"/>
          </p:nvPr>
        </p:nvSpPr>
        <p:spPr/>
        <p:txBody>
          <a:bodyPr/>
          <a:lstStyle/>
          <a:p>
            <a:r>
              <a:rPr lang="en-US" altLang="en-US" b="1">
                <a:solidFill>
                  <a:schemeClr val="hlink"/>
                </a:solidFill>
              </a:rPr>
              <a:t>Emerging stocks</a:t>
            </a:r>
            <a:r>
              <a:rPr lang="en-US" altLang="en-US"/>
              <a:t> are stocks in young, often small corporations that have higher overall risk than stocks of companies that have been successful for many years.</a:t>
            </a:r>
          </a:p>
          <a:p>
            <a:r>
              <a:rPr lang="en-US" altLang="en-US" b="1">
                <a:solidFill>
                  <a:schemeClr val="hlink"/>
                </a:solidFill>
              </a:rPr>
              <a:t>Blue chip stocks</a:t>
            </a:r>
            <a:r>
              <a:rPr lang="en-US" altLang="en-US"/>
              <a:t> are stocks of large, well-established corporations with a solid record of profitability.</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B0B19C8C-D134-4EB6-94AC-82CBAAFE4CB2}" type="slidenum">
              <a:rPr lang="en-US" altLang="en-US"/>
              <a:pPr/>
              <a:t>11</a:t>
            </a:fld>
            <a:endParaRPr lang="en-US" altLang="en-US"/>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title"/>
          </p:nvPr>
        </p:nvSpPr>
        <p:spPr/>
        <p:txBody>
          <a:bodyPr>
            <a:normAutofit fontScale="90000"/>
          </a:bodyPr>
          <a:lstStyle/>
          <a:p>
            <a:r>
              <a:rPr lang="en-US" altLang="en-US" sz="4000"/>
              <a:t>Defensive Stocks</a:t>
            </a:r>
            <a:br>
              <a:rPr lang="en-US" altLang="en-US" sz="4000"/>
            </a:br>
            <a:r>
              <a:rPr lang="en-US" altLang="en-US" sz="4000"/>
              <a:t>and Cyclical Stocks</a:t>
            </a:r>
          </a:p>
        </p:txBody>
      </p:sp>
      <p:sp>
        <p:nvSpPr>
          <p:cNvPr id="90117" name="Rectangle 5"/>
          <p:cNvSpPr>
            <a:spLocks noGrp="1" noChangeArrowheads="1"/>
          </p:cNvSpPr>
          <p:nvPr>
            <p:ph idx="1"/>
          </p:nvPr>
        </p:nvSpPr>
        <p:spPr/>
        <p:txBody>
          <a:bodyPr/>
          <a:lstStyle/>
          <a:p>
            <a:r>
              <a:rPr lang="en-US" altLang="en-US" dirty="0">
                <a:solidFill>
                  <a:srgbClr val="FF0000"/>
                </a:solidFill>
              </a:rPr>
              <a:t>A defensive stock</a:t>
            </a:r>
            <a:r>
              <a:rPr lang="en-US" altLang="en-US" dirty="0"/>
              <a:t>, or non-cyclical stock, is one that remains stable and pays dividends during an economic decline.</a:t>
            </a:r>
          </a:p>
          <a:p>
            <a:r>
              <a:rPr lang="en-US" altLang="en-US" dirty="0">
                <a:solidFill>
                  <a:srgbClr val="FF0000"/>
                </a:solidFill>
              </a:rPr>
              <a:t>Cyclical stocks </a:t>
            </a:r>
            <a:r>
              <a:rPr lang="en-US" altLang="en-US" dirty="0"/>
              <a:t>do well when the economy is stable or growing but often do poorly during recessions, when the economy slows down. </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A4BB5E0E-2A30-4AD2-840E-E2F7A3B13658}" type="slidenum">
              <a:rPr lang="en-US" altLang="en-US"/>
              <a:pPr/>
              <a:t>12</a:t>
            </a:fld>
            <a:endParaRPr lang="en-US" altLang="en-US"/>
          </a:p>
        </p:txBody>
      </p:sp>
    </p:spTree>
  </p:cSld>
  <p:clrMapOvr>
    <a:masterClrMapping/>
  </p:clrMapOvr>
  <p:transition>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p:txBody>
          <a:bodyPr/>
          <a:lstStyle/>
          <a:p>
            <a:r>
              <a:rPr lang="en-US" altLang="en-US"/>
              <a:t>Valuing Stock</a:t>
            </a:r>
          </a:p>
        </p:txBody>
      </p:sp>
      <p:sp>
        <p:nvSpPr>
          <p:cNvPr id="25605" name="Rectangle 5"/>
          <p:cNvSpPr>
            <a:spLocks noGrp="1" noChangeArrowheads="1"/>
          </p:cNvSpPr>
          <p:nvPr>
            <p:ph idx="1"/>
          </p:nvPr>
        </p:nvSpPr>
        <p:spPr/>
        <p:txBody>
          <a:bodyPr/>
          <a:lstStyle/>
          <a:p>
            <a:endParaRPr lang="en-US" altLang="en-US" dirty="0"/>
          </a:p>
          <a:p>
            <a:r>
              <a:rPr lang="en-US" altLang="en-US" b="1" dirty="0">
                <a:solidFill>
                  <a:schemeClr val="hlink"/>
                </a:solidFill>
              </a:rPr>
              <a:t>Market value</a:t>
            </a:r>
            <a:r>
              <a:rPr lang="en-US" altLang="en-US" dirty="0"/>
              <a:t> is the price for which the stock is bought and sold in the marketplace.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F9702189-45B9-45A9-92E9-CDA823ABB095}" type="slidenum">
              <a:rPr lang="en-US" altLang="en-US"/>
              <a:pPr/>
              <a:t>13</a:t>
            </a:fld>
            <a:endParaRPr lang="en-US" altLang="en-US"/>
          </a:p>
        </p:txBody>
      </p:sp>
    </p:spTree>
  </p:cSld>
  <p:clrMapOvr>
    <a:masterClrMapping/>
  </p:clrMapOvr>
  <p:transition>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noChangeArrowheads="1"/>
          </p:cNvSpPr>
          <p:nvPr>
            <p:ph type="title"/>
          </p:nvPr>
        </p:nvSpPr>
        <p:spPr/>
        <p:txBody>
          <a:bodyPr/>
          <a:lstStyle/>
          <a:p>
            <a:r>
              <a:rPr lang="en-US" altLang="en-US"/>
              <a:t>Stock Price</a:t>
            </a:r>
          </a:p>
        </p:txBody>
      </p:sp>
      <p:sp>
        <p:nvSpPr>
          <p:cNvPr id="31749" name="Rectangle 5"/>
          <p:cNvSpPr>
            <a:spLocks noGrp="1" noChangeArrowheads="1"/>
          </p:cNvSpPr>
          <p:nvPr>
            <p:ph idx="1"/>
          </p:nvPr>
        </p:nvSpPr>
        <p:spPr/>
        <p:txBody>
          <a:bodyPr/>
          <a:lstStyle/>
          <a:p>
            <a:r>
              <a:rPr lang="en-US" altLang="en-US" dirty="0"/>
              <a:t>Factors that affect price include:</a:t>
            </a:r>
          </a:p>
          <a:p>
            <a:pPr lvl="1"/>
            <a:r>
              <a:rPr lang="en-US" altLang="en-US" dirty="0"/>
              <a:t>The company</a:t>
            </a:r>
          </a:p>
          <a:p>
            <a:pPr lvl="1"/>
            <a:endParaRPr lang="en-US" altLang="en-US" dirty="0"/>
          </a:p>
          <a:p>
            <a:pPr lvl="1"/>
            <a:r>
              <a:rPr lang="en-US" altLang="en-US" dirty="0"/>
              <a:t>Interest rates</a:t>
            </a:r>
          </a:p>
          <a:p>
            <a:pPr marL="393192" lvl="1" indent="0">
              <a:buNone/>
            </a:pPr>
            <a:endParaRPr lang="en-US" altLang="en-US" dirty="0"/>
          </a:p>
          <a:p>
            <a:pPr lvl="1"/>
            <a:r>
              <a:rPr lang="en-US" altLang="en-US" dirty="0"/>
              <a:t>The market</a:t>
            </a:r>
          </a:p>
          <a:p>
            <a:pPr lvl="1"/>
            <a:endParaRPr lang="en-US" altLang="en-US" dirty="0"/>
          </a:p>
          <a:p>
            <a:pPr lvl="1"/>
            <a:r>
              <a:rPr lang="en-US" altLang="en-US" dirty="0"/>
              <a:t>Earnings per share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CA64F6DA-39A4-4A85-BD71-50CB92B4DBEE}" type="slidenum">
              <a:rPr lang="en-US" altLang="en-US"/>
              <a:pPr/>
              <a:t>14</a:t>
            </a:fld>
            <a:endParaRPr lang="en-US" altLang="en-US"/>
          </a:p>
        </p:txBody>
      </p:sp>
    </p:spTree>
  </p:cSld>
  <p:clrMapOvr>
    <a:masterClrMapping/>
  </p:clrMapOvr>
  <p:transition>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4" name="Rectangle 6"/>
          <p:cNvSpPr>
            <a:spLocks noGrp="1" noChangeArrowheads="1"/>
          </p:cNvSpPr>
          <p:nvPr>
            <p:ph type="title"/>
          </p:nvPr>
        </p:nvSpPr>
        <p:spPr/>
        <p:txBody>
          <a:bodyPr/>
          <a:lstStyle/>
          <a:p>
            <a:r>
              <a:rPr lang="en-US" altLang="en-US"/>
              <a:t>Return on Investment</a:t>
            </a:r>
          </a:p>
        </p:txBody>
      </p:sp>
      <p:sp>
        <p:nvSpPr>
          <p:cNvPr id="37895" name="Rectangle 7"/>
          <p:cNvSpPr>
            <a:spLocks noGrp="1" noChangeArrowheads="1"/>
          </p:cNvSpPr>
          <p:nvPr>
            <p:ph idx="1"/>
          </p:nvPr>
        </p:nvSpPr>
        <p:spPr/>
        <p:txBody>
          <a:bodyPr/>
          <a:lstStyle/>
          <a:p>
            <a:pPr>
              <a:lnSpc>
                <a:spcPct val="80000"/>
              </a:lnSpc>
            </a:pPr>
            <a:r>
              <a:rPr lang="en-US" altLang="en-US" sz="2800"/>
              <a:t>Because you can make money on stocks from dividends and from an increase in the price of the stock (capital gain), you should consider both when computing the return on your investment. </a:t>
            </a:r>
          </a:p>
          <a:p>
            <a:pPr>
              <a:lnSpc>
                <a:spcPct val="80000"/>
              </a:lnSpc>
            </a:pPr>
            <a:r>
              <a:rPr lang="en-US" altLang="en-US" sz="2800"/>
              <a:t>Your profit is the difference between what you paid for the stock and what you sold it for, plus any dividends you earned. </a:t>
            </a:r>
          </a:p>
          <a:p>
            <a:pPr>
              <a:lnSpc>
                <a:spcPct val="80000"/>
              </a:lnSpc>
            </a:pPr>
            <a:r>
              <a:rPr lang="en-US" altLang="en-US" sz="2800"/>
              <a:t>To compute the total costs, add any commission you paid to the stockbroker to the purchase price of the stock.</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11F975EF-F40E-4F75-AA17-87BC657081A4}" type="slidenum">
              <a:rPr lang="en-US" altLang="en-US"/>
              <a:pPr/>
              <a:t>15</a:t>
            </a:fld>
            <a:endParaRPr lang="en-US" altLang="en-US"/>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t>Stock Indexes</a:t>
            </a:r>
          </a:p>
        </p:txBody>
      </p:sp>
      <p:sp>
        <p:nvSpPr>
          <p:cNvPr id="91139" name="Rectangle 3"/>
          <p:cNvSpPr>
            <a:spLocks noGrp="1" noChangeArrowheads="1"/>
          </p:cNvSpPr>
          <p:nvPr>
            <p:ph idx="1"/>
          </p:nvPr>
        </p:nvSpPr>
        <p:spPr/>
        <p:txBody>
          <a:bodyPr/>
          <a:lstStyle/>
          <a:p>
            <a:r>
              <a:rPr lang="en-US" altLang="en-US"/>
              <a:t>A stock index is a benchmark that investors use to judge the performance of their investments. </a:t>
            </a:r>
          </a:p>
          <a:p>
            <a:r>
              <a:rPr lang="en-US" altLang="en-US"/>
              <a:t>Examples of commonly used indexes include:</a:t>
            </a:r>
          </a:p>
          <a:p>
            <a:pPr lvl="1"/>
            <a:r>
              <a:rPr lang="en-US" altLang="en-US"/>
              <a:t>Dow Jones Industrial Average</a:t>
            </a:r>
          </a:p>
          <a:p>
            <a:pPr lvl="1"/>
            <a:r>
              <a:rPr lang="en-US" altLang="en-US"/>
              <a:t>Standard &amp; Poor’s 500</a:t>
            </a:r>
          </a:p>
          <a:p>
            <a:pPr lvl="1"/>
            <a:r>
              <a:rPr lang="en-US" altLang="en-US"/>
              <a:t>NASDAQ Composite Index</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BC753827-56DD-41FA-8280-2ABCEB632EA5}" type="slidenum">
              <a:rPr lang="en-US" altLang="en-US"/>
              <a:pPr/>
              <a:t>16</a:t>
            </a:fld>
            <a:endParaRPr lang="en-US" altLang="en-US"/>
          </a:p>
        </p:txBody>
      </p:sp>
    </p:spTree>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0F561-CE68-41E0-920F-3121FA7B6CF2}"/>
              </a:ext>
            </a:extLst>
          </p:cNvPr>
          <p:cNvSpPr>
            <a:spLocks noGrp="1"/>
          </p:cNvSpPr>
          <p:nvPr>
            <p:ph type="title"/>
          </p:nvPr>
        </p:nvSpPr>
        <p:spPr/>
        <p:txBody>
          <a:bodyPr/>
          <a:lstStyle/>
          <a:p>
            <a:r>
              <a:rPr lang="en-US" dirty="0"/>
              <a:t>Go to thestreet.com</a:t>
            </a:r>
          </a:p>
        </p:txBody>
      </p:sp>
      <p:sp>
        <p:nvSpPr>
          <p:cNvPr id="3" name="Content Placeholder 2">
            <a:extLst>
              <a:ext uri="{FF2B5EF4-FFF2-40B4-BE49-F238E27FC236}">
                <a16:creationId xmlns:a16="http://schemas.microsoft.com/office/drawing/2014/main" id="{E829D9EF-C335-4BC8-AAAF-3A5214A7344E}"/>
              </a:ext>
            </a:extLst>
          </p:cNvPr>
          <p:cNvSpPr>
            <a:spLocks noGrp="1"/>
          </p:cNvSpPr>
          <p:nvPr>
            <p:ph idx="1"/>
          </p:nvPr>
        </p:nvSpPr>
        <p:spPr/>
        <p:txBody>
          <a:bodyPr/>
          <a:lstStyle/>
          <a:p>
            <a:r>
              <a:rPr lang="en-US" dirty="0"/>
              <a:t>Find some overvalued and undervalued stocks and use them to </a:t>
            </a:r>
            <a:r>
              <a:rPr lang="en-US"/>
              <a:t>purchase stoc</a:t>
            </a:r>
            <a:r>
              <a:rPr lang="en-US" dirty="0"/>
              <a:t>k</a:t>
            </a:r>
          </a:p>
        </p:txBody>
      </p:sp>
      <p:sp>
        <p:nvSpPr>
          <p:cNvPr id="4" name="Footer Placeholder 3">
            <a:extLst>
              <a:ext uri="{FF2B5EF4-FFF2-40B4-BE49-F238E27FC236}">
                <a16:creationId xmlns:a16="http://schemas.microsoft.com/office/drawing/2014/main" id="{85084855-F130-4A23-8AEA-0B4A1128F5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E7CC67E-AA89-4545-ABDD-80AB72E0F0E6}"/>
              </a:ext>
            </a:extLst>
          </p:cNvPr>
          <p:cNvSpPr>
            <a:spLocks noGrp="1"/>
          </p:cNvSpPr>
          <p:nvPr>
            <p:ph type="sldNum" sz="quarter" idx="12"/>
          </p:nvPr>
        </p:nvSpPr>
        <p:spPr/>
        <p:txBody>
          <a:bodyPr/>
          <a:lstStyle/>
          <a:p>
            <a:r>
              <a:rPr lang="en-US" altLang="en-US"/>
              <a:t>SLIDE </a:t>
            </a:r>
            <a:fld id="{4D5D4BD6-3656-4319-B237-4D8E95A17DB2}" type="slidenum">
              <a:rPr lang="en-US" altLang="en-US" smtClean="0"/>
              <a:pPr/>
              <a:t>17</a:t>
            </a:fld>
            <a:endParaRPr lang="en-US" altLang="en-US"/>
          </a:p>
        </p:txBody>
      </p:sp>
    </p:spTree>
    <p:extLst>
      <p:ext uri="{BB962C8B-B14F-4D97-AF65-F5344CB8AC3E}">
        <p14:creationId xmlns:p14="http://schemas.microsoft.com/office/powerpoint/2010/main" val="3103582923"/>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sp>
        <p:nvSpPr>
          <p:cNvPr id="3" name="Content Placeholder 2"/>
          <p:cNvSpPr>
            <a:spLocks noGrp="1"/>
          </p:cNvSpPr>
          <p:nvPr>
            <p:ph idx="1"/>
          </p:nvPr>
        </p:nvSpPr>
        <p:spPr/>
        <p:txBody>
          <a:bodyPr/>
          <a:lstStyle/>
          <a:p>
            <a:endParaRPr lang="en-US" dirty="0"/>
          </a:p>
          <a:p>
            <a:r>
              <a:rPr lang="en-US" dirty="0"/>
              <a:t>Review</a:t>
            </a:r>
          </a:p>
          <a:p>
            <a:r>
              <a:rPr lang="en-US" dirty="0"/>
              <a:t>P.P.-Bull Vs Bear</a:t>
            </a:r>
          </a:p>
          <a:p>
            <a:r>
              <a:rPr lang="en-US" dirty="0"/>
              <a:t>White board breakdowns-Types of Investing</a:t>
            </a:r>
          </a:p>
          <a:p>
            <a:r>
              <a:rPr lang="en-US" dirty="0"/>
              <a:t>Math Problems- Selling Short and Dollar-Cost </a:t>
            </a:r>
            <a:r>
              <a:rPr lang="en-US" dirty="0" err="1"/>
              <a:t>Avg</a:t>
            </a:r>
            <a:endParaRPr lang="en-US" dirty="0"/>
          </a:p>
          <a:p>
            <a:r>
              <a:rPr lang="en-US" dirty="0"/>
              <a:t>Reading a stock listing in a newspaper</a:t>
            </a:r>
          </a:p>
          <a:p>
            <a:r>
              <a:rPr lang="en-US" dirty="0"/>
              <a:t>How the Market Works</a:t>
            </a:r>
          </a:p>
          <a:p>
            <a:r>
              <a:rPr lang="en-US" dirty="0"/>
              <a:t>HW: Read Sec 1 Chapter 14</a:t>
            </a:r>
          </a:p>
          <a:p>
            <a:endParaRPr lang="en-US" dirty="0"/>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altLang="en-US"/>
              <a:t>SLIDE </a:t>
            </a:r>
            <a:fld id="{4D5D4BD6-3656-4319-B237-4D8E95A17DB2}" type="slidenum">
              <a:rPr lang="en-US" altLang="en-US" smtClean="0"/>
              <a:pPr/>
              <a:t>18</a:t>
            </a:fld>
            <a:endParaRPr lang="en-US" altLang="en-US"/>
          </a:p>
        </p:txBody>
      </p:sp>
    </p:spTree>
    <p:extLst>
      <p:ext uri="{BB962C8B-B14F-4D97-AF65-F5344CB8AC3E}">
        <p14:creationId xmlns:p14="http://schemas.microsoft.com/office/powerpoint/2010/main" val="2851152784"/>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Grp="1" noChangeArrowheads="1"/>
          </p:cNvSpPr>
          <p:nvPr>
            <p:ph type="title"/>
          </p:nvPr>
        </p:nvSpPr>
        <p:spPr/>
        <p:txBody>
          <a:bodyPr>
            <a:normAutofit fontScale="90000"/>
          </a:bodyPr>
          <a:lstStyle/>
          <a:p>
            <a:r>
              <a:rPr lang="en-US" altLang="en-US" sz="2400" b="1">
                <a:solidFill>
                  <a:schemeClr val="hlink"/>
                </a:solidFill>
              </a:rPr>
              <a:t>Lesson 12.2</a:t>
            </a:r>
            <a:br>
              <a:rPr lang="en-US" altLang="en-US" sz="2400" b="1">
                <a:solidFill>
                  <a:schemeClr val="hlink"/>
                </a:solidFill>
              </a:rPr>
            </a:br>
            <a:r>
              <a:rPr lang="en-US" altLang="en-US"/>
              <a:t>Buying and Selling Stock</a:t>
            </a:r>
          </a:p>
        </p:txBody>
      </p:sp>
      <p:sp>
        <p:nvSpPr>
          <p:cNvPr id="39941" name="Rectangle 5"/>
          <p:cNvSpPr>
            <a:spLocks noGrp="1" noChangeArrowheads="1"/>
          </p:cNvSpPr>
          <p:nvPr>
            <p:ph idx="1"/>
          </p:nvPr>
        </p:nvSpPr>
        <p:spPr/>
        <p:txBody>
          <a:bodyPr/>
          <a:lstStyle/>
          <a:p>
            <a:pPr>
              <a:buFont typeface="Wingdings" pitchFamily="2" charset="2"/>
              <a:buNone/>
            </a:pPr>
            <a:r>
              <a:rPr lang="en-US" altLang="en-US" b="1">
                <a:solidFill>
                  <a:srgbClr val="800080"/>
                </a:solidFill>
              </a:rPr>
              <a:t>GOALS</a:t>
            </a:r>
          </a:p>
          <a:p>
            <a:r>
              <a:rPr lang="en-US" altLang="en-US"/>
              <a:t>Describe the process of buying and selling stocks.</a:t>
            </a:r>
          </a:p>
          <a:p>
            <a:r>
              <a:rPr lang="en-US" altLang="en-US"/>
              <a:t>Describe short- and long-term investment strategies when buying and selling stocks.</a:t>
            </a:r>
          </a:p>
          <a:p>
            <a:r>
              <a:rPr lang="en-US" altLang="en-US"/>
              <a:t>Explain how to read the stock listings and stock indexes.</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C3D07CE1-CC09-43AA-AC23-CA57C0742402}" type="slidenum">
              <a:rPr lang="en-US" altLang="en-US"/>
              <a:pPr/>
              <a:t>19</a:t>
            </a:fld>
            <a:endParaRPr lang="en-US" altLang="en-US"/>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sp>
        <p:nvSpPr>
          <p:cNvPr id="3" name="Content Placeholder 2"/>
          <p:cNvSpPr>
            <a:spLocks noGrp="1"/>
          </p:cNvSpPr>
          <p:nvPr>
            <p:ph idx="1"/>
          </p:nvPr>
        </p:nvSpPr>
        <p:spPr/>
        <p:txBody>
          <a:bodyPr>
            <a:normAutofit/>
          </a:bodyPr>
          <a:lstStyle/>
          <a:p>
            <a:endParaRPr lang="en-US" dirty="0"/>
          </a:p>
          <a:p>
            <a:r>
              <a:rPr lang="en-US" dirty="0"/>
              <a:t>Review Test</a:t>
            </a:r>
          </a:p>
          <a:p>
            <a:r>
              <a:rPr lang="en-US" dirty="0" err="1"/>
              <a:t>Scattegories</a:t>
            </a:r>
            <a:endParaRPr lang="en-US" dirty="0"/>
          </a:p>
          <a:p>
            <a:r>
              <a:rPr lang="en-US" dirty="0"/>
              <a:t>P.P.-Types of Stock</a:t>
            </a:r>
          </a:p>
          <a:p>
            <a:r>
              <a:rPr lang="en-US" dirty="0"/>
              <a:t>W.S. Different Types of Stocks</a:t>
            </a:r>
          </a:p>
          <a:p>
            <a:r>
              <a:rPr lang="en-US" dirty="0"/>
              <a:t>P.P.-Valuing Stock</a:t>
            </a:r>
          </a:p>
          <a:p>
            <a:r>
              <a:rPr lang="en-US" dirty="0"/>
              <a:t>P.P.-Stock Price and Indexes</a:t>
            </a:r>
          </a:p>
          <a:p>
            <a:r>
              <a:rPr lang="en-US" dirty="0"/>
              <a:t>Examples of Overvalued vs. Undervalued Stocks</a:t>
            </a:r>
          </a:p>
          <a:p>
            <a:r>
              <a:rPr lang="en-US" dirty="0"/>
              <a:t>Online Stock Game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4D5D4BD6-3656-4319-B237-4D8E95A17DB2}" type="slidenum">
              <a:rPr lang="en-US" altLang="en-US" smtClean="0"/>
              <a:pPr/>
              <a:t>2</a:t>
            </a:fld>
            <a:endParaRPr lang="en-US" altLang="en-US"/>
          </a:p>
        </p:txBody>
      </p:sp>
    </p:spTree>
    <p:extLst>
      <p:ext uri="{BB962C8B-B14F-4D97-AF65-F5344CB8AC3E}">
        <p14:creationId xmlns:p14="http://schemas.microsoft.com/office/powerpoint/2010/main" val="1160891867"/>
      </p:ext>
    </p:extLst>
  </p:cSld>
  <p:clrMapOvr>
    <a:masterClrMapping/>
  </p:clrMapOvr>
  <p:transition>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4"/>
          <p:cNvSpPr>
            <a:spLocks noGrp="1" noChangeArrowheads="1"/>
          </p:cNvSpPr>
          <p:nvPr>
            <p:ph type="title"/>
          </p:nvPr>
        </p:nvSpPr>
        <p:spPr/>
        <p:txBody>
          <a:bodyPr/>
          <a:lstStyle/>
          <a:p>
            <a:r>
              <a:rPr lang="en-US" altLang="en-US"/>
              <a:t>The Securities Market</a:t>
            </a:r>
          </a:p>
        </p:txBody>
      </p:sp>
      <p:sp>
        <p:nvSpPr>
          <p:cNvPr id="44037" name="Rectangle 5"/>
          <p:cNvSpPr>
            <a:spLocks noGrp="1" noChangeArrowheads="1"/>
          </p:cNvSpPr>
          <p:nvPr>
            <p:ph idx="1"/>
          </p:nvPr>
        </p:nvSpPr>
        <p:spPr/>
        <p:txBody>
          <a:bodyPr/>
          <a:lstStyle/>
          <a:p>
            <a:r>
              <a:rPr lang="en-US" altLang="en-US"/>
              <a:t>A </a:t>
            </a:r>
            <a:r>
              <a:rPr lang="en-US" altLang="en-US" b="1">
                <a:solidFill>
                  <a:schemeClr val="hlink"/>
                </a:solidFill>
              </a:rPr>
              <a:t>securities exchange</a:t>
            </a:r>
            <a:r>
              <a:rPr lang="en-US" altLang="en-US"/>
              <a:t> is a marketplace where brokers who are representing investors meet to buy and sell securities.</a:t>
            </a:r>
          </a:p>
          <a:p>
            <a:r>
              <a:rPr lang="en-US" altLang="en-US"/>
              <a:t>The over-the-counter (OTC) market is a network of brokers who buy and sell the securities of corporations that are not listed on a securities exchange.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27CA7DE0-596B-470F-B720-9E4FD7D77643}" type="slidenum">
              <a:rPr lang="en-US" altLang="en-US"/>
              <a:pPr/>
              <a:t>20</a:t>
            </a:fld>
            <a:endParaRPr lang="en-US" altLang="en-US"/>
          </a:p>
        </p:txBody>
      </p:sp>
    </p:spTree>
  </p:cSld>
  <p:clrMapOvr>
    <a:masterClrMapping/>
  </p:clrMapOvr>
  <p:transition>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a:t>Bull and Bear Markets</a:t>
            </a:r>
          </a:p>
        </p:txBody>
      </p:sp>
      <p:sp>
        <p:nvSpPr>
          <p:cNvPr id="94211" name="Rectangle 3"/>
          <p:cNvSpPr>
            <a:spLocks noGrp="1" noChangeArrowheads="1"/>
          </p:cNvSpPr>
          <p:nvPr>
            <p:ph idx="1"/>
          </p:nvPr>
        </p:nvSpPr>
        <p:spPr/>
        <p:txBody>
          <a:bodyPr/>
          <a:lstStyle/>
          <a:p>
            <a:r>
              <a:rPr lang="en-US" altLang="en-US"/>
              <a:t>A </a:t>
            </a:r>
            <a:r>
              <a:rPr lang="en-US" altLang="en-US" b="1">
                <a:solidFill>
                  <a:schemeClr val="hlink"/>
                </a:solidFill>
              </a:rPr>
              <a:t>bull market</a:t>
            </a:r>
            <a:r>
              <a:rPr lang="en-US" altLang="en-US"/>
              <a:t> is a prolonged period of rising stock prices and a general feeling of investor optimism. </a:t>
            </a:r>
          </a:p>
          <a:p>
            <a:r>
              <a:rPr lang="en-US" altLang="en-US"/>
              <a:t>A </a:t>
            </a:r>
            <a:r>
              <a:rPr lang="en-US" altLang="en-US" b="1">
                <a:solidFill>
                  <a:schemeClr val="hlink"/>
                </a:solidFill>
              </a:rPr>
              <a:t>bear market</a:t>
            </a:r>
            <a:r>
              <a:rPr lang="en-US" altLang="en-US"/>
              <a:t> is a prolonged period of falling stock prices and a general feeling of investor pessimism. </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065CD9BB-A396-43FC-BA8E-F6D801755EA9}" type="slidenum">
              <a:rPr lang="en-US" altLang="en-US"/>
              <a:pPr/>
              <a:t>21</a:t>
            </a:fld>
            <a:endParaRPr lang="en-US" altLang="en-US"/>
          </a:p>
        </p:txBody>
      </p:sp>
    </p:spTree>
  </p:cSld>
  <p:clrMapOvr>
    <a:masterClrMapping/>
  </p:clrMapOvr>
  <p:transition>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4"/>
          <p:cNvSpPr>
            <a:spLocks noGrp="1" noChangeArrowheads="1"/>
          </p:cNvSpPr>
          <p:nvPr>
            <p:ph type="title"/>
          </p:nvPr>
        </p:nvSpPr>
        <p:spPr/>
        <p:txBody>
          <a:bodyPr/>
          <a:lstStyle/>
          <a:p>
            <a:r>
              <a:rPr lang="en-US" altLang="en-US"/>
              <a:t>Investing Strategies</a:t>
            </a:r>
          </a:p>
        </p:txBody>
      </p:sp>
      <p:sp>
        <p:nvSpPr>
          <p:cNvPr id="48133" name="Rectangle 5"/>
          <p:cNvSpPr>
            <a:spLocks noGrp="1" noChangeArrowheads="1"/>
          </p:cNvSpPr>
          <p:nvPr>
            <p:ph idx="1"/>
          </p:nvPr>
        </p:nvSpPr>
        <p:spPr/>
        <p:txBody>
          <a:bodyPr/>
          <a:lstStyle/>
          <a:p>
            <a:r>
              <a:rPr lang="en-US" altLang="en-US"/>
              <a:t>Short-term techniques</a:t>
            </a:r>
          </a:p>
          <a:p>
            <a:pPr lvl="1"/>
            <a:r>
              <a:rPr lang="en-US" altLang="en-US"/>
              <a:t>Buy on margin</a:t>
            </a:r>
          </a:p>
          <a:p>
            <a:pPr lvl="1"/>
            <a:r>
              <a:rPr lang="en-US" altLang="en-US"/>
              <a:t>Sell short</a:t>
            </a:r>
          </a:p>
          <a:p>
            <a:r>
              <a:rPr lang="en-US" altLang="en-US"/>
              <a:t>Long-term techniques</a:t>
            </a:r>
          </a:p>
          <a:p>
            <a:pPr lvl="1"/>
            <a:r>
              <a:rPr lang="en-US" altLang="en-US"/>
              <a:t>Buy and hold</a:t>
            </a:r>
          </a:p>
          <a:p>
            <a:pPr lvl="1"/>
            <a:r>
              <a:rPr lang="en-US" altLang="en-US"/>
              <a:t>Dollar-cost averaging</a:t>
            </a:r>
          </a:p>
          <a:p>
            <a:pPr lvl="1"/>
            <a:r>
              <a:rPr lang="en-US" altLang="en-US"/>
              <a:t>Direct investment</a:t>
            </a:r>
          </a:p>
          <a:p>
            <a:pPr lvl="1"/>
            <a:r>
              <a:rPr lang="en-US" altLang="en-US"/>
              <a:t>Reinvesting dividend</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F4786264-542D-42D3-A8A6-8EB63D857AD8}" type="slidenum">
              <a:rPr lang="en-US" altLang="en-US"/>
              <a:pPr/>
              <a:t>22</a:t>
            </a:fld>
            <a:endParaRPr lang="en-US" altLang="en-US"/>
          </a:p>
        </p:txBody>
      </p:sp>
    </p:spTree>
  </p:cSld>
  <p:clrMapOvr>
    <a:masterClrMapping/>
  </p:clrMapOvr>
  <p:transition>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t>Buy on Margin</a:t>
            </a:r>
          </a:p>
        </p:txBody>
      </p:sp>
      <p:sp>
        <p:nvSpPr>
          <p:cNvPr id="96259" name="Rectangle 3"/>
          <p:cNvSpPr>
            <a:spLocks noGrp="1" noChangeArrowheads="1"/>
          </p:cNvSpPr>
          <p:nvPr>
            <p:ph idx="1"/>
          </p:nvPr>
        </p:nvSpPr>
        <p:spPr/>
        <p:txBody>
          <a:bodyPr/>
          <a:lstStyle/>
          <a:p>
            <a:pPr>
              <a:lnSpc>
                <a:spcPct val="90000"/>
              </a:lnSpc>
            </a:pPr>
            <a:r>
              <a:rPr lang="en-US" altLang="en-US" sz="2400"/>
              <a:t>You can borrow money from your broker to buy stock if you open a margin account and sign a contract called a margin agreement.</a:t>
            </a:r>
          </a:p>
          <a:p>
            <a:pPr>
              <a:lnSpc>
                <a:spcPct val="90000"/>
              </a:lnSpc>
            </a:pPr>
            <a:r>
              <a:rPr lang="en-US" altLang="en-US" sz="2400" b="1">
                <a:solidFill>
                  <a:schemeClr val="hlink"/>
                </a:solidFill>
              </a:rPr>
              <a:t>Leverage</a:t>
            </a:r>
            <a:r>
              <a:rPr lang="en-US" altLang="en-US" sz="2400"/>
              <a:t> is the use of borrowed money to buy securities.</a:t>
            </a:r>
          </a:p>
          <a:p>
            <a:pPr>
              <a:lnSpc>
                <a:spcPct val="90000"/>
              </a:lnSpc>
            </a:pPr>
            <a:r>
              <a:rPr lang="en-US" altLang="en-US" sz="2400"/>
              <a:t>When the market value of a margined stock decreases to approximately one-half of the original purchase price, the investor will receive a margin call from the broker. </a:t>
            </a:r>
          </a:p>
          <a:p>
            <a:pPr>
              <a:lnSpc>
                <a:spcPct val="90000"/>
              </a:lnSpc>
            </a:pPr>
            <a:r>
              <a:rPr lang="en-US" altLang="en-US" sz="2400"/>
              <a:t>This means the investor must pledge additional cash or securities to serve as collateral for the loan.</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01900C5D-A08A-42B3-9AA5-1DDC9A23A3EA}" type="slidenum">
              <a:rPr lang="en-US" altLang="en-US"/>
              <a:pPr/>
              <a:t>23</a:t>
            </a:fld>
            <a:endParaRPr lang="en-US" altLang="en-US"/>
          </a:p>
        </p:txBody>
      </p:sp>
    </p:spTree>
  </p:cSld>
  <p:clrMapOvr>
    <a:masterClrMapping/>
  </p:clrMapOvr>
  <p:transition>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533400" y="228600"/>
            <a:ext cx="8229600" cy="1143000"/>
          </a:xfrm>
        </p:spPr>
        <p:txBody>
          <a:bodyPr/>
          <a:lstStyle/>
          <a:p>
            <a:r>
              <a:rPr lang="en-US" altLang="en-US" dirty="0"/>
              <a:t>Sell Short</a:t>
            </a:r>
          </a:p>
        </p:txBody>
      </p:sp>
      <p:sp>
        <p:nvSpPr>
          <p:cNvPr id="95235" name="Rectangle 3"/>
          <p:cNvSpPr>
            <a:spLocks noGrp="1" noChangeArrowheads="1"/>
          </p:cNvSpPr>
          <p:nvPr>
            <p:ph sz="half" idx="1"/>
          </p:nvPr>
        </p:nvSpPr>
        <p:spPr>
          <a:xfrm>
            <a:off x="0" y="1447800"/>
            <a:ext cx="4495800" cy="4907125"/>
          </a:xfrm>
        </p:spPr>
        <p:txBody>
          <a:bodyPr>
            <a:normAutofit fontScale="77500" lnSpcReduction="20000"/>
          </a:bodyPr>
          <a:lstStyle/>
          <a:p>
            <a:pPr>
              <a:lnSpc>
                <a:spcPct val="90000"/>
              </a:lnSpc>
            </a:pPr>
            <a:r>
              <a:rPr lang="en-US" altLang="en-US" sz="2800" b="1" dirty="0">
                <a:solidFill>
                  <a:schemeClr val="hlink"/>
                </a:solidFill>
              </a:rPr>
              <a:t>Short selling</a:t>
            </a:r>
            <a:r>
              <a:rPr lang="en-US" altLang="en-US" sz="2800" dirty="0"/>
              <a:t> is selling stock borrowed from a broker that must be replaced at a later time. </a:t>
            </a:r>
          </a:p>
          <a:p>
            <a:pPr>
              <a:lnSpc>
                <a:spcPct val="90000"/>
              </a:lnSpc>
            </a:pPr>
            <a:endParaRPr lang="en-US" altLang="en-US" sz="2800" dirty="0"/>
          </a:p>
          <a:p>
            <a:pPr>
              <a:lnSpc>
                <a:spcPct val="90000"/>
              </a:lnSpc>
            </a:pPr>
            <a:r>
              <a:rPr lang="en-US" altLang="en-US" sz="2800" dirty="0"/>
              <a:t>To sell short, you borrow a certain number of shares from the broker. </a:t>
            </a:r>
          </a:p>
          <a:p>
            <a:pPr>
              <a:lnSpc>
                <a:spcPct val="90000"/>
              </a:lnSpc>
            </a:pPr>
            <a:endParaRPr lang="en-US" altLang="en-US" sz="2800" dirty="0"/>
          </a:p>
          <a:p>
            <a:pPr>
              <a:lnSpc>
                <a:spcPct val="90000"/>
              </a:lnSpc>
            </a:pPr>
            <a:r>
              <a:rPr lang="en-US" altLang="en-US" sz="2800" dirty="0"/>
              <a:t>You then sell the borrowed stock, knowing that you must buy it back later and return it to the broker. </a:t>
            </a:r>
          </a:p>
          <a:p>
            <a:pPr>
              <a:lnSpc>
                <a:spcPct val="90000"/>
              </a:lnSpc>
            </a:pPr>
            <a:endParaRPr lang="en-US" altLang="en-US" sz="2800" dirty="0"/>
          </a:p>
          <a:p>
            <a:pPr>
              <a:lnSpc>
                <a:spcPct val="90000"/>
              </a:lnSpc>
            </a:pPr>
            <a:r>
              <a:rPr lang="en-US" altLang="en-US" sz="2800" dirty="0"/>
              <a:t>You are betting that the price will drop, so that you can buy it back at a lower price than you sold it for, thus making a profit.</a:t>
            </a:r>
          </a:p>
        </p:txBody>
      </p:sp>
      <p:sp>
        <p:nvSpPr>
          <p:cNvPr id="5" name="Footer Placeholder 4"/>
          <p:cNvSpPr>
            <a:spLocks noGrp="1"/>
          </p:cNvSpPr>
          <p:nvPr>
            <p:ph type="ftr" sz="quarter" idx="11"/>
          </p:nvPr>
        </p:nvSpPr>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2F5A3A91-5938-48D9-9FF4-B6A55FF4DF30}" type="slidenum">
              <a:rPr lang="en-US" altLang="en-US"/>
              <a:pPr/>
              <a:t>24</a:t>
            </a:fld>
            <a:endParaRPr lang="en-US" altLang="en-US"/>
          </a:p>
        </p:txBody>
      </p:sp>
      <p:pic>
        <p:nvPicPr>
          <p:cNvPr id="95237" name="Picture 5"/>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876799" y="1600200"/>
            <a:ext cx="3593171"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4" name="Rectangle 4"/>
          <p:cNvSpPr>
            <a:spLocks noGrp="1" noChangeArrowheads="1"/>
          </p:cNvSpPr>
          <p:nvPr>
            <p:ph type="title"/>
          </p:nvPr>
        </p:nvSpPr>
        <p:spPr/>
        <p:txBody>
          <a:bodyPr/>
          <a:lstStyle/>
          <a:p>
            <a:r>
              <a:rPr lang="en-US" altLang="en-US" sz="4000"/>
              <a:t>Long-Term Investing Techniques</a:t>
            </a:r>
          </a:p>
        </p:txBody>
      </p:sp>
      <p:sp>
        <p:nvSpPr>
          <p:cNvPr id="56325" name="Rectangle 5"/>
          <p:cNvSpPr>
            <a:spLocks noGrp="1" noChangeArrowheads="1"/>
          </p:cNvSpPr>
          <p:nvPr>
            <p:ph idx="1"/>
          </p:nvPr>
        </p:nvSpPr>
        <p:spPr/>
        <p:txBody>
          <a:bodyPr/>
          <a:lstStyle/>
          <a:p>
            <a:r>
              <a:rPr lang="en-US" altLang="en-US"/>
              <a:t>Buy and hold</a:t>
            </a:r>
          </a:p>
          <a:p>
            <a:r>
              <a:rPr lang="en-US" altLang="en-US"/>
              <a:t>Dollar-cost averaging</a:t>
            </a:r>
          </a:p>
          <a:p>
            <a:r>
              <a:rPr lang="en-US" altLang="en-US"/>
              <a:t>Direct investment</a:t>
            </a:r>
          </a:p>
          <a:p>
            <a:r>
              <a:rPr lang="en-US" altLang="en-US"/>
              <a:t>Reinvesting dividends</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618631E9-E129-49B1-BD10-6DACD199158E}" type="slidenum">
              <a:rPr lang="en-US" altLang="en-US"/>
              <a:pPr/>
              <a:t>25</a:t>
            </a:fld>
            <a:endParaRPr lang="en-US" altLang="en-US"/>
          </a:p>
        </p:txBody>
      </p:sp>
    </p:spTree>
  </p:cSld>
  <p:clrMapOvr>
    <a:masterClrMapping/>
  </p:clrMapOvr>
  <p:transition>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a:t>Buy and Hold</a:t>
            </a:r>
          </a:p>
        </p:txBody>
      </p:sp>
      <p:sp>
        <p:nvSpPr>
          <p:cNvPr id="101379" name="Rectangle 3"/>
          <p:cNvSpPr>
            <a:spLocks noGrp="1" noChangeArrowheads="1"/>
          </p:cNvSpPr>
          <p:nvPr>
            <p:ph idx="1"/>
          </p:nvPr>
        </p:nvSpPr>
        <p:spPr/>
        <p:txBody>
          <a:bodyPr/>
          <a:lstStyle/>
          <a:p>
            <a:pPr>
              <a:lnSpc>
                <a:spcPct val="80000"/>
              </a:lnSpc>
            </a:pPr>
            <a:r>
              <a:rPr lang="en-US" altLang="en-US" sz="2800"/>
              <a:t>Most investors consider stock purchases as long-term investments. </a:t>
            </a:r>
          </a:p>
          <a:p>
            <a:pPr>
              <a:lnSpc>
                <a:spcPct val="80000"/>
              </a:lnSpc>
            </a:pPr>
            <a:r>
              <a:rPr lang="en-US" altLang="en-US" sz="2800"/>
              <a:t>All stocks go up and down, but over a number of years, the overall trend of non-speculative stocks is moderately up. </a:t>
            </a:r>
          </a:p>
          <a:p>
            <a:pPr>
              <a:lnSpc>
                <a:spcPct val="80000"/>
              </a:lnSpc>
            </a:pPr>
            <a:r>
              <a:rPr lang="en-US" altLang="en-US" sz="2800"/>
              <a:t>If you “buy and hold” stocks for many years, you can ride out the down times. </a:t>
            </a:r>
          </a:p>
          <a:p>
            <a:pPr>
              <a:lnSpc>
                <a:spcPct val="80000"/>
              </a:lnSpc>
            </a:pPr>
            <a:r>
              <a:rPr lang="en-US" altLang="en-US" sz="2800"/>
              <a:t>When you are ready to sell years later, most likely your stock will have gained value.</a:t>
            </a:r>
          </a:p>
          <a:p>
            <a:pPr>
              <a:lnSpc>
                <a:spcPct val="80000"/>
              </a:lnSpc>
            </a:pPr>
            <a:r>
              <a:rPr lang="en-US" altLang="en-US" sz="2800"/>
              <a:t>In addition, many stocks pay dividends, so you are earning income while you hold the stock.</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BDD93C81-1C22-4202-8E13-D931077A2CBD}" type="slidenum">
              <a:rPr lang="en-US" altLang="en-US"/>
              <a:pPr/>
              <a:t>26</a:t>
            </a:fld>
            <a:endParaRPr lang="en-US" altLang="en-US"/>
          </a:p>
        </p:txBody>
      </p:sp>
    </p:spTree>
  </p:cSld>
  <p:clrMapOvr>
    <a:masterClrMapping/>
  </p:clrMapOvr>
  <p:transition>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a:t>Dollar-cost Averaging</a:t>
            </a:r>
          </a:p>
        </p:txBody>
      </p:sp>
      <p:sp>
        <p:nvSpPr>
          <p:cNvPr id="100355" name="Rectangle 3"/>
          <p:cNvSpPr>
            <a:spLocks noGrp="1" noChangeArrowheads="1"/>
          </p:cNvSpPr>
          <p:nvPr>
            <p:ph idx="1"/>
          </p:nvPr>
        </p:nvSpPr>
        <p:spPr/>
        <p:txBody>
          <a:bodyPr/>
          <a:lstStyle/>
          <a:p>
            <a:r>
              <a:rPr lang="en-US" altLang="en-US" dirty="0"/>
              <a:t>The dollar-cost averaging technique involves the systematic purchase of an equal dollar amount of the same stock at regular intervals. </a:t>
            </a:r>
          </a:p>
          <a:p>
            <a:endParaRPr lang="en-US" altLang="en-US" dirty="0"/>
          </a:p>
          <a:p>
            <a:r>
              <a:rPr lang="en-US" altLang="en-US" dirty="0"/>
              <a:t>The result is usually a lower average cost per share.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9CEF32EB-E7AC-4219-81E8-0CF2D0670453}" type="slidenum">
              <a:rPr lang="en-US" altLang="en-US"/>
              <a:pPr/>
              <a:t>27</a:t>
            </a:fld>
            <a:endParaRPr lang="en-US" altLang="en-US"/>
          </a:p>
        </p:txBody>
      </p:sp>
    </p:spTree>
  </p:cSld>
  <p:clrMapOvr>
    <a:masterClrMapping/>
  </p:clrMapOvr>
  <p:transition>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r>
              <a:rPr lang="en-US" altLang="en-US"/>
              <a:t>Direct Investment</a:t>
            </a:r>
          </a:p>
        </p:txBody>
      </p:sp>
      <p:sp>
        <p:nvSpPr>
          <p:cNvPr id="99331" name="Rectangle 3"/>
          <p:cNvSpPr>
            <a:spLocks noGrp="1" noChangeArrowheads="1"/>
          </p:cNvSpPr>
          <p:nvPr>
            <p:ph idx="1"/>
          </p:nvPr>
        </p:nvSpPr>
        <p:spPr/>
        <p:txBody>
          <a:bodyPr/>
          <a:lstStyle/>
          <a:p>
            <a:r>
              <a:rPr lang="en-US" altLang="en-US"/>
              <a:t>You can save money using </a:t>
            </a:r>
            <a:r>
              <a:rPr lang="en-US" altLang="en-US" b="1">
                <a:solidFill>
                  <a:schemeClr val="hlink"/>
                </a:solidFill>
              </a:rPr>
              <a:t>direct investment</a:t>
            </a:r>
            <a:r>
              <a:rPr lang="en-US" altLang="en-US"/>
              <a:t>, or buying stock directly from a corporation. </a:t>
            </a:r>
          </a:p>
          <a:p>
            <a:pPr lvl="1"/>
            <a:r>
              <a:rPr lang="en-US" altLang="en-US"/>
              <a:t>By buying directly, you avoid brokerage and other purchasing fees. </a:t>
            </a:r>
          </a:p>
          <a:p>
            <a:pPr lvl="1"/>
            <a:r>
              <a:rPr lang="en-US" altLang="en-US"/>
              <a:t>You may also be able to obtain shares at prices lower than on open exchanges. </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2C2FA0DC-FD91-4831-AD7E-8BB6A3DA05F5}" type="slidenum">
              <a:rPr lang="en-US" altLang="en-US"/>
              <a:pPr/>
              <a:t>28</a:t>
            </a:fld>
            <a:endParaRPr lang="en-US" altLang="en-US"/>
          </a:p>
        </p:txBody>
      </p:sp>
    </p:spTree>
  </p:cSld>
  <p:clrMapOvr>
    <a:masterClrMapping/>
  </p:clrMapOvr>
  <p:transition>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t>Reinvesting Dividends</a:t>
            </a:r>
          </a:p>
        </p:txBody>
      </p:sp>
      <p:sp>
        <p:nvSpPr>
          <p:cNvPr id="98307" name="Rectangle 3"/>
          <p:cNvSpPr>
            <a:spLocks noGrp="1" noChangeArrowheads="1"/>
          </p:cNvSpPr>
          <p:nvPr>
            <p:ph idx="1"/>
          </p:nvPr>
        </p:nvSpPr>
        <p:spPr/>
        <p:txBody>
          <a:bodyPr/>
          <a:lstStyle/>
          <a:p>
            <a:r>
              <a:rPr lang="en-US" altLang="en-US" b="1">
                <a:solidFill>
                  <a:schemeClr val="hlink"/>
                </a:solidFill>
              </a:rPr>
              <a:t>Dividend reinvestment</a:t>
            </a:r>
            <a:r>
              <a:rPr lang="en-US" altLang="en-US"/>
              <a:t> means using dividends previously earned on the stock to buy more shares.</a:t>
            </a:r>
          </a:p>
          <a:p>
            <a:r>
              <a:rPr lang="en-US" altLang="en-US"/>
              <a:t>Buying stock this way avoids a broker fee and other costs that apply, such as taxes, when you receive cash dividends on the stock.</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7B4506A3-0BD5-48FD-AB68-2FFCBEA050C6}" type="slidenum">
              <a:rPr lang="en-US" altLang="en-US"/>
              <a:pPr/>
              <a:t>29</a:t>
            </a:fld>
            <a:endParaRPr lang="en-US" altLang="en-US"/>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4"/>
          <p:cNvSpPr>
            <a:spLocks noGrp="1" noChangeArrowheads="1"/>
          </p:cNvSpPr>
          <p:nvPr>
            <p:ph type="title"/>
          </p:nvPr>
        </p:nvSpPr>
        <p:spPr/>
        <p:txBody>
          <a:bodyPr>
            <a:normAutofit fontScale="90000"/>
          </a:bodyPr>
          <a:lstStyle/>
          <a:p>
            <a:br>
              <a:rPr lang="en-US" altLang="en-US" sz="2400" b="1" dirty="0">
                <a:solidFill>
                  <a:schemeClr val="hlink"/>
                </a:solidFill>
              </a:rPr>
            </a:br>
            <a:r>
              <a:rPr lang="en-US" altLang="en-US" dirty="0"/>
              <a:t>Evaluating Stocks</a:t>
            </a:r>
          </a:p>
        </p:txBody>
      </p:sp>
      <p:sp>
        <p:nvSpPr>
          <p:cNvPr id="5125" name="Rectangle 5"/>
          <p:cNvSpPr>
            <a:spLocks noGrp="1" noChangeArrowheads="1"/>
          </p:cNvSpPr>
          <p:nvPr>
            <p:ph idx="1"/>
          </p:nvPr>
        </p:nvSpPr>
        <p:spPr/>
        <p:txBody>
          <a:bodyPr/>
          <a:lstStyle/>
          <a:p>
            <a:pPr>
              <a:buFont typeface="Wingdings" pitchFamily="2" charset="2"/>
              <a:buNone/>
            </a:pPr>
            <a:r>
              <a:rPr lang="en-US" altLang="en-US" b="1">
                <a:solidFill>
                  <a:srgbClr val="800080"/>
                </a:solidFill>
              </a:rPr>
              <a:t>GOALS</a:t>
            </a:r>
          </a:p>
          <a:p>
            <a:r>
              <a:rPr lang="en-US" altLang="en-US"/>
              <a:t>Describe features of stock and types of stocks.</a:t>
            </a:r>
          </a:p>
          <a:p>
            <a:r>
              <a:rPr lang="en-US" altLang="en-US"/>
              <a:t>Explain how to value a stock and decide a fair price to pay for a stock purchase.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E8D9B6A6-FB67-4B9A-99EE-A1A93B8505F7}" type="slidenum">
              <a:rPr lang="en-US" altLang="en-US"/>
              <a:pPr/>
              <a:t>3</a:t>
            </a:fld>
            <a:endParaRPr lang="en-US" altLang="en-US"/>
          </a:p>
        </p:txBody>
      </p:sp>
    </p:spTree>
  </p:cSld>
  <p:clrMapOvr>
    <a:masterClrMapping/>
  </p:clrMapOvr>
  <p:transition>
    <p:wipe dir="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ltLang="en-US"/>
              <a:t>Reading the Stock Listings</a:t>
            </a:r>
          </a:p>
        </p:txBody>
      </p:sp>
      <p:graphicFrame>
        <p:nvGraphicFramePr>
          <p:cNvPr id="113692" name="Group 1052"/>
          <p:cNvGraphicFramePr>
            <a:graphicFrameLocks noGrp="1"/>
          </p:cNvGraphicFramePr>
          <p:nvPr>
            <p:ph type="tbl" idx="1"/>
          </p:nvPr>
        </p:nvGraphicFramePr>
        <p:xfrm>
          <a:off x="547688" y="1828800"/>
          <a:ext cx="8001000" cy="3219450"/>
        </p:xfrm>
        <a:graphic>
          <a:graphicData uri="http://schemas.openxmlformats.org/drawingml/2006/table">
            <a:tbl>
              <a:tblPr/>
              <a:tblGrid>
                <a:gridCol w="685800">
                  <a:extLst>
                    <a:ext uri="{9D8B030D-6E8A-4147-A177-3AD203B41FA5}">
                      <a16:colId xmlns:a16="http://schemas.microsoft.com/office/drawing/2014/main" val="20000"/>
                    </a:ext>
                  </a:extLst>
                </a:gridCol>
                <a:gridCol w="6858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685800">
                  <a:extLst>
                    <a:ext uri="{9D8B030D-6E8A-4147-A177-3AD203B41FA5}">
                      <a16:colId xmlns:a16="http://schemas.microsoft.com/office/drawing/2014/main" val="20004"/>
                    </a:ext>
                  </a:extLst>
                </a:gridCol>
                <a:gridCol w="685800">
                  <a:extLst>
                    <a:ext uri="{9D8B030D-6E8A-4147-A177-3AD203B41FA5}">
                      <a16:colId xmlns:a16="http://schemas.microsoft.com/office/drawing/2014/main" val="20005"/>
                    </a:ext>
                  </a:extLst>
                </a:gridCol>
                <a:gridCol w="685800">
                  <a:extLst>
                    <a:ext uri="{9D8B030D-6E8A-4147-A177-3AD203B41FA5}">
                      <a16:colId xmlns:a16="http://schemas.microsoft.com/office/drawing/2014/main" val="20006"/>
                    </a:ext>
                  </a:extLst>
                </a:gridCol>
                <a:gridCol w="685800">
                  <a:extLst>
                    <a:ext uri="{9D8B030D-6E8A-4147-A177-3AD203B41FA5}">
                      <a16:colId xmlns:a16="http://schemas.microsoft.com/office/drawing/2014/main" val="20007"/>
                    </a:ext>
                  </a:extLst>
                </a:gridCol>
                <a:gridCol w="685800">
                  <a:extLst>
                    <a:ext uri="{9D8B030D-6E8A-4147-A177-3AD203B41FA5}">
                      <a16:colId xmlns:a16="http://schemas.microsoft.com/office/drawing/2014/main" val="20008"/>
                    </a:ext>
                  </a:extLst>
                </a:gridCol>
                <a:gridCol w="685800">
                  <a:extLst>
                    <a:ext uri="{9D8B030D-6E8A-4147-A177-3AD203B41FA5}">
                      <a16:colId xmlns:a16="http://schemas.microsoft.com/office/drawing/2014/main" val="20009"/>
                    </a:ext>
                  </a:extLst>
                </a:gridCol>
                <a:gridCol w="914400">
                  <a:extLst>
                    <a:ext uri="{9D8B030D-6E8A-4147-A177-3AD203B41FA5}">
                      <a16:colId xmlns:a16="http://schemas.microsoft.com/office/drawing/2014/main" val="20010"/>
                    </a:ext>
                  </a:extLst>
                </a:gridCol>
              </a:tblGrid>
              <a:tr h="207963">
                <a:tc gridSpan="11">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2400" b="1" i="0" u="none" strike="noStrike" cap="none" normalizeH="0" baseline="0">
                          <a:ln>
                            <a:noFill/>
                          </a:ln>
                          <a:solidFill>
                            <a:schemeClr val="hlink"/>
                          </a:solidFill>
                          <a:effectLst/>
                          <a:latin typeface="Arial" charset="0"/>
                          <a:cs typeface="Arial" charset="0"/>
                        </a:rPr>
                        <a:t>Excerpt from stock exchange listings:</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4325">
                <a:tc grid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52 Wks</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a:noFill/>
                    </a:lnB>
                    <a:lnTlToBr>
                      <a:noFill/>
                    </a:lnTlToBr>
                    <a:lnBlToTr>
                      <a:noFill/>
                    </a:lnBlToTr>
                    <a:solidFill>
                      <a:srgbClr val="D3EBED"/>
                    </a:solidFill>
                  </a:tcPr>
                </a:tc>
                <a:tc hMerge="1">
                  <a:txBody>
                    <a:bodyPr/>
                    <a:lstStyle/>
                    <a:p>
                      <a:endParaRPr lang="en-US"/>
                    </a:p>
                  </a:txBody>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Stock</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Div</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Yld%</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P/E</a:t>
                      </a:r>
                      <a:br>
                        <a:rPr kumimoji="0" lang="en-US" altLang="en-US" sz="1400" b="1" i="0" u="none" strike="noStrike" cap="none" normalizeH="0" baseline="0">
                          <a:ln>
                            <a:noFill/>
                          </a:ln>
                          <a:solidFill>
                            <a:srgbClr val="000000"/>
                          </a:solidFill>
                          <a:effectLst/>
                          <a:latin typeface="Arial" charset="0"/>
                          <a:cs typeface="Arial" charset="0"/>
                        </a:rPr>
                      </a:br>
                      <a:r>
                        <a:rPr kumimoji="0" lang="en-US" altLang="en-US" sz="1400" b="1" i="0" u="none" strike="noStrike" cap="none" normalizeH="0" baseline="0">
                          <a:ln>
                            <a:noFill/>
                          </a:ln>
                          <a:solidFill>
                            <a:srgbClr val="000000"/>
                          </a:solidFill>
                          <a:effectLst/>
                          <a:latin typeface="Arial" charset="0"/>
                          <a:cs typeface="Arial" charset="0"/>
                        </a:rPr>
                        <a:t>Ratio</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Sales</a:t>
                      </a:r>
                      <a:br>
                        <a:rPr kumimoji="0" lang="en-US" altLang="en-US" sz="1400" b="1" i="0" u="none" strike="noStrike" cap="none" normalizeH="0" baseline="0">
                          <a:ln>
                            <a:noFill/>
                          </a:ln>
                          <a:solidFill>
                            <a:srgbClr val="000000"/>
                          </a:solidFill>
                          <a:effectLst/>
                          <a:latin typeface="Arial" charset="0"/>
                          <a:cs typeface="Arial" charset="0"/>
                        </a:rPr>
                      </a:br>
                      <a:r>
                        <a:rPr kumimoji="0" lang="en-US" altLang="en-US" sz="1400" b="1" i="0" u="none" strike="noStrike" cap="none" normalizeH="0" baseline="0">
                          <a:ln>
                            <a:noFill/>
                          </a:ln>
                          <a:solidFill>
                            <a:srgbClr val="000000"/>
                          </a:solidFill>
                          <a:effectLst/>
                          <a:latin typeface="Arial" charset="0"/>
                          <a:cs typeface="Arial" charset="0"/>
                        </a:rPr>
                        <a:t>100s</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High</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Low</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Close</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rowSpan="2">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Net</a:t>
                      </a:r>
                      <a:br>
                        <a:rPr kumimoji="0" lang="en-US" altLang="en-US" sz="1400" b="1" i="0" u="none" strike="noStrike" cap="none" normalizeH="0" baseline="0">
                          <a:ln>
                            <a:noFill/>
                          </a:ln>
                          <a:solidFill>
                            <a:srgbClr val="000000"/>
                          </a:solidFill>
                          <a:effectLst/>
                          <a:latin typeface="Arial" charset="0"/>
                          <a:cs typeface="Arial" charset="0"/>
                        </a:rPr>
                      </a:br>
                      <a:r>
                        <a:rPr kumimoji="0" lang="en-US" altLang="en-US" sz="1400" b="1" i="0" u="none" strike="noStrike" cap="none" normalizeH="0" baseline="0">
                          <a:ln>
                            <a:noFill/>
                          </a:ln>
                          <a:solidFill>
                            <a:srgbClr val="000000"/>
                          </a:solidFill>
                          <a:effectLst/>
                          <a:latin typeface="Arial" charset="0"/>
                          <a:cs typeface="Arial" charset="0"/>
                        </a:rPr>
                        <a:t>Change</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1"/>
                  </a:ext>
                </a:extLst>
              </a:tr>
              <a:tr h="314325">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High</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a:noFill/>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Low</a:t>
                      </a:r>
                    </a:p>
                  </a:txBody>
                  <a:tcPr anchor="b"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a:noFill/>
                    </a:lnT>
                    <a:lnB w="38100" cap="flat" cmpd="sng" algn="ctr">
                      <a:solidFill>
                        <a:schemeClr val="hlink"/>
                      </a:solidFill>
                      <a:prstDash val="solid"/>
                      <a:round/>
                      <a:headEnd type="none" w="med" len="med"/>
                      <a:tailEnd type="none" w="med" len="med"/>
                    </a:lnB>
                    <a:lnTlToBr>
                      <a:noFill/>
                    </a:lnTlToBr>
                    <a:lnBlToTr>
                      <a:noFill/>
                    </a:lnBlToTr>
                    <a:solidFill>
                      <a:srgbClr val="D3EBED"/>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207963">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1</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2</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3</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4</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6</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7</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9</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10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ct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1" i="0" u="none" strike="noStrike" cap="none" normalizeH="0" baseline="0">
                          <a:ln>
                            <a:noFill/>
                          </a:ln>
                          <a:solidFill>
                            <a:srgbClr val="000000"/>
                          </a:solidFill>
                          <a:effectLst/>
                          <a:latin typeface="Arial" charset="0"/>
                          <a:cs typeface="Arial" charset="0"/>
                        </a:rPr>
                        <a:t>11</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3810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3"/>
                  </a:ext>
                </a:extLst>
              </a:tr>
              <a:tr h="207963">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58.75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44.00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Enger</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2.20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12</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  109</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46.38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45.50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46.00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–.50</a:t>
                      </a:r>
                    </a:p>
                  </a:txBody>
                  <a:tcPr marR="228600"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4"/>
                  </a:ext>
                </a:extLst>
              </a:tr>
              <a:tr h="209550">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45.00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23.00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Eng pf</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2.25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8.9</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    25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26.25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24.00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25.38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+.38</a:t>
                      </a:r>
                    </a:p>
                  </a:txBody>
                  <a:tcPr marR="228600"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5"/>
                  </a:ext>
                </a:extLst>
              </a:tr>
              <a:tr h="207963">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10.50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9.00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Entld</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3</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      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10.13</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9.50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a:t>
                      </a:r>
                    </a:p>
                  </a:txBody>
                  <a:tcPr marR="228600"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6"/>
                  </a:ext>
                </a:extLst>
              </a:tr>
              <a:tr h="207963">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24.00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16.00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Epsco</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7</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    12</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21.00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19.00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20.00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+.88</a:t>
                      </a:r>
                    </a:p>
                  </a:txBody>
                  <a:tcPr marR="228600"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7"/>
                  </a:ext>
                </a:extLst>
              </a:tr>
              <a:tr h="209550">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altLang="en-US" sz="1400" b="0" i="0" u="none" strike="noStrike" cap="none" normalizeH="0" baseline="0">
                          <a:ln>
                            <a:noFill/>
                          </a:ln>
                          <a:solidFill>
                            <a:schemeClr val="tx1"/>
                          </a:solidFill>
                          <a:effectLst/>
                          <a:latin typeface="Arial" charset="0"/>
                          <a:cs typeface="Arial" charset="0"/>
                        </a:rPr>
                        <a:t>6.38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Exlab</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  300z</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5.75</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5.12</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5.50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a:t>
                      </a:r>
                    </a:p>
                  </a:txBody>
                  <a:tcPr marR="228600"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8"/>
                  </a:ext>
                </a:extLst>
              </a:tr>
              <a:tr h="207963">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57.00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32.00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ExeB</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2.50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5.7</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11</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48</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46.00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43.00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44.00</a:t>
                      </a:r>
                    </a:p>
                  </a:txBody>
                  <a:tcPr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tc>
                  <a:txBody>
                    <a:bodyPr/>
                    <a:lstStyle>
                      <a:lvl1pPr>
                        <a:spcBef>
                          <a:spcPct val="20000"/>
                        </a:spcBef>
                        <a:buClr>
                          <a:srgbClr val="800080"/>
                        </a:buClr>
                        <a:buFont typeface="Wingdings" pitchFamily="2" charset="2"/>
                        <a:defRPr sz="2800">
                          <a:solidFill>
                            <a:schemeClr val="tx1"/>
                          </a:solidFill>
                          <a:latin typeface="Arial" charset="0"/>
                          <a:cs typeface="Arial" charset="0"/>
                        </a:defRPr>
                      </a:lvl1pPr>
                      <a:lvl2pPr>
                        <a:spcBef>
                          <a:spcPct val="20000"/>
                        </a:spcBef>
                        <a:buClr>
                          <a:schemeClr val="accent2"/>
                        </a:buClr>
                        <a:buFont typeface="Wingdings" pitchFamily="2" charset="2"/>
                        <a:defRPr sz="2400">
                          <a:solidFill>
                            <a:schemeClr val="tx1"/>
                          </a:solidFill>
                          <a:latin typeface="Arial" charset="0"/>
                          <a:cs typeface="Arial" charset="0"/>
                        </a:defRPr>
                      </a:lvl2pPr>
                      <a:lvl3pPr>
                        <a:spcBef>
                          <a:spcPct val="20000"/>
                        </a:spcBef>
                        <a:buClr>
                          <a:schemeClr val="folHlink"/>
                        </a:buClr>
                        <a:buFont typeface="Wingdings" pitchFamily="2" charset="2"/>
                        <a:defRPr sz="2000">
                          <a:solidFill>
                            <a:schemeClr val="tx1"/>
                          </a:solidFill>
                          <a:latin typeface="Arial" charset="0"/>
                          <a:cs typeface="Arial" charset="0"/>
                        </a:defRPr>
                      </a:lvl3pPr>
                      <a:lvl4pPr>
                        <a:spcBef>
                          <a:spcPct val="20000"/>
                        </a:spcBef>
                        <a:buClr>
                          <a:srgbClr val="800080"/>
                        </a:buClr>
                        <a:buFont typeface="Wingdings" pitchFamily="2" charset="2"/>
                        <a:defRPr>
                          <a:solidFill>
                            <a:schemeClr val="tx1"/>
                          </a:solidFill>
                          <a:latin typeface="Arial" charset="0"/>
                          <a:cs typeface="Arial" charset="0"/>
                        </a:defRPr>
                      </a:lvl4pPr>
                      <a:lvl5pPr>
                        <a:spcBef>
                          <a:spcPct val="20000"/>
                        </a:spcBef>
                        <a:buClr>
                          <a:srgbClr val="800080"/>
                        </a:buClr>
                        <a:buFont typeface="Wingdings" pitchFamily="2" charset="2"/>
                        <a:defRPr>
                          <a:solidFill>
                            <a:schemeClr val="tx1"/>
                          </a:solidFill>
                          <a:latin typeface="Arial" charset="0"/>
                          <a:cs typeface="Arial" charset="0"/>
                        </a:defRPr>
                      </a:lvl5pPr>
                      <a:lvl6pPr fontAlgn="base">
                        <a:spcBef>
                          <a:spcPct val="20000"/>
                        </a:spcBef>
                        <a:spcAft>
                          <a:spcPct val="0"/>
                        </a:spcAft>
                        <a:buClr>
                          <a:srgbClr val="800080"/>
                        </a:buClr>
                        <a:buFont typeface="Wingdings" pitchFamily="2" charset="2"/>
                        <a:defRPr>
                          <a:solidFill>
                            <a:schemeClr val="tx1"/>
                          </a:solidFill>
                          <a:latin typeface="Arial" charset="0"/>
                          <a:cs typeface="Arial" charset="0"/>
                        </a:defRPr>
                      </a:lvl6pPr>
                      <a:lvl7pPr fontAlgn="base">
                        <a:spcBef>
                          <a:spcPct val="20000"/>
                        </a:spcBef>
                        <a:spcAft>
                          <a:spcPct val="0"/>
                        </a:spcAft>
                        <a:buClr>
                          <a:srgbClr val="800080"/>
                        </a:buClr>
                        <a:buFont typeface="Wingdings" pitchFamily="2" charset="2"/>
                        <a:defRPr>
                          <a:solidFill>
                            <a:schemeClr val="tx1"/>
                          </a:solidFill>
                          <a:latin typeface="Arial" charset="0"/>
                          <a:cs typeface="Arial" charset="0"/>
                        </a:defRPr>
                      </a:lvl7pPr>
                      <a:lvl8pPr fontAlgn="base">
                        <a:spcBef>
                          <a:spcPct val="20000"/>
                        </a:spcBef>
                        <a:spcAft>
                          <a:spcPct val="0"/>
                        </a:spcAft>
                        <a:buClr>
                          <a:srgbClr val="800080"/>
                        </a:buClr>
                        <a:buFont typeface="Wingdings" pitchFamily="2" charset="2"/>
                        <a:defRPr>
                          <a:solidFill>
                            <a:schemeClr val="tx1"/>
                          </a:solidFill>
                          <a:latin typeface="Arial" charset="0"/>
                          <a:cs typeface="Arial" charset="0"/>
                        </a:defRPr>
                      </a:lvl8pPr>
                      <a:lvl9pPr fontAlgn="base">
                        <a:spcBef>
                          <a:spcPct val="20000"/>
                        </a:spcBef>
                        <a:spcAft>
                          <a:spcPct val="0"/>
                        </a:spcAft>
                        <a:buClr>
                          <a:srgbClr val="800080"/>
                        </a:buClr>
                        <a:buFont typeface="Wingdings" pitchFamily="2" charset="2"/>
                        <a:defRPr>
                          <a:solidFill>
                            <a:schemeClr val="tx1"/>
                          </a:solidFill>
                          <a:latin typeface="Arial" charset="0"/>
                          <a:cs typeface="Arial" charset="0"/>
                        </a:defRPr>
                      </a:lvl9pPr>
                    </a:lstStyle>
                    <a:p>
                      <a:pPr marL="0" marR="0" lvl="0" indent="0" algn="r" defTabSz="914400" rtl="0" eaLnBrk="1" fontAlgn="base" latinLnBrk="0" hangingPunct="1">
                        <a:lnSpc>
                          <a:spcPct val="100000"/>
                        </a:lnSpc>
                        <a:spcBef>
                          <a:spcPct val="20000"/>
                        </a:spcBef>
                        <a:spcAft>
                          <a:spcPct val="0"/>
                        </a:spcAft>
                        <a:buClr>
                          <a:srgbClr val="800080"/>
                        </a:buClr>
                        <a:buSzTx/>
                        <a:buFont typeface="Wingdings" pitchFamily="2" charset="2"/>
                        <a:buNone/>
                        <a:tabLst/>
                      </a:pPr>
                      <a:r>
                        <a:rPr kumimoji="0" lang="en-US" altLang="en-US" sz="1400" b="0" i="0" u="none" strike="noStrike" cap="none" normalizeH="0" baseline="0">
                          <a:ln>
                            <a:noFill/>
                          </a:ln>
                          <a:solidFill>
                            <a:srgbClr val="000000"/>
                          </a:solidFill>
                          <a:effectLst/>
                          <a:latin typeface="Arial" charset="0"/>
                          <a:cs typeface="Arial" charset="0"/>
                        </a:rPr>
                        <a:t>+1.00</a:t>
                      </a:r>
                    </a:p>
                  </a:txBody>
                  <a:tcPr marR="228600" horzOverflow="overflow">
                    <a:lnL w="6350" cap="flat" cmpd="sng" algn="ctr">
                      <a:solidFill>
                        <a:schemeClr val="hlink"/>
                      </a:solidFill>
                      <a:prstDash val="solid"/>
                      <a:round/>
                      <a:headEnd type="none" w="med" len="med"/>
                      <a:tailEnd type="none" w="med" len="med"/>
                    </a:lnL>
                    <a:lnR w="6350" cap="flat" cmpd="sng" algn="ctr">
                      <a:solidFill>
                        <a:schemeClr val="hlink"/>
                      </a:solidFill>
                      <a:prstDash val="solid"/>
                      <a:round/>
                      <a:headEnd type="none" w="med" len="med"/>
                      <a:tailEnd type="none" w="med" len="med"/>
                    </a:lnR>
                    <a:lnT w="6350" cap="flat" cmpd="sng" algn="ctr">
                      <a:solidFill>
                        <a:schemeClr val="hlink"/>
                      </a:solidFill>
                      <a:prstDash val="solid"/>
                      <a:round/>
                      <a:headEnd type="none" w="med" len="med"/>
                      <a:tailEnd type="none" w="med" len="med"/>
                    </a:lnT>
                    <a:lnB w="6350" cap="flat" cmpd="sng" algn="ctr">
                      <a:solidFill>
                        <a:schemeClr val="hlink"/>
                      </a:solidFill>
                      <a:prstDash val="solid"/>
                      <a:round/>
                      <a:headEnd type="none" w="med" len="med"/>
                      <a:tailEnd type="none" w="med" len="med"/>
                    </a:lnB>
                    <a:lnTlToBr>
                      <a:noFill/>
                    </a:lnTlToBr>
                    <a:lnBlToTr>
                      <a:noFill/>
                    </a:lnBlToTr>
                    <a:solidFill>
                      <a:srgbClr val="D3EBED"/>
                    </a:solidFill>
                  </a:tcPr>
                </a:tc>
                <a:extLst>
                  <a:ext uri="{0D108BD9-81ED-4DB2-BD59-A6C34878D82A}">
                    <a16:rowId xmlns:a16="http://schemas.microsoft.com/office/drawing/2014/main" val="10009"/>
                  </a:ext>
                </a:extLst>
              </a:tr>
            </a:tbl>
          </a:graphicData>
        </a:graphic>
      </p:graphicFrame>
      <p:sp>
        <p:nvSpPr>
          <p:cNvPr id="118" name="Slide Number Placeholder 3"/>
          <p:cNvSpPr>
            <a:spLocks noGrp="1"/>
          </p:cNvSpPr>
          <p:nvPr>
            <p:ph type="sldNum" sz="quarter" idx="10"/>
          </p:nvPr>
        </p:nvSpPr>
        <p:spPr/>
        <p:txBody>
          <a:bodyPr/>
          <a:lstStyle/>
          <a:p>
            <a:r>
              <a:rPr lang="en-US" altLang="en-US"/>
              <a:t>SLIDE </a:t>
            </a:r>
            <a:fld id="{8EDC6815-AE80-4F74-8468-6CFDE6D6186C}" type="slidenum">
              <a:rPr lang="en-US" altLang="en-US"/>
              <a:pPr/>
              <a:t>30</a:t>
            </a:fld>
            <a:endParaRPr lang="en-US" altLang="en-US"/>
          </a:p>
        </p:txBody>
      </p:sp>
      <p:sp>
        <p:nvSpPr>
          <p:cNvPr id="119" name="Footer Placeholder 4"/>
          <p:cNvSpPr>
            <a:spLocks noGrp="1"/>
          </p:cNvSpPr>
          <p:nvPr>
            <p:ph type="ftr" sz="quarter" idx="11"/>
          </p:nvPr>
        </p:nvSpPr>
        <p:spPr/>
        <p:txBody>
          <a:bodyPr/>
          <a:lstStyle/>
          <a:p>
            <a:r>
              <a:rPr lang="en-US" altLang="en-US"/>
              <a:t>Chapter 12</a:t>
            </a:r>
          </a:p>
        </p:txBody>
      </p:sp>
    </p:spTree>
  </p:cSld>
  <p:clrMapOvr>
    <a:masterClrMapping/>
  </p:clrMapOvr>
  <p:transition>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ctrTitle"/>
          </p:nvPr>
        </p:nvSpPr>
        <p:spPr/>
        <p:txBody>
          <a:bodyPr>
            <a:normAutofit fontScale="90000"/>
          </a:bodyPr>
          <a:lstStyle/>
          <a:p>
            <a:r>
              <a:rPr lang="en-US" altLang="en-US"/>
              <a:t>Investing in Mutual Funds, Real Estate, </a:t>
            </a:r>
            <a:br>
              <a:rPr lang="en-US" altLang="en-US"/>
            </a:br>
            <a:r>
              <a:rPr lang="en-US" altLang="en-US"/>
              <a:t>and Other Choices</a:t>
            </a:r>
          </a:p>
        </p:txBody>
      </p:sp>
      <p:sp>
        <p:nvSpPr>
          <p:cNvPr id="2053" name="Rectangle 5"/>
          <p:cNvSpPr>
            <a:spLocks noGrp="1" noChangeArrowheads="1"/>
          </p:cNvSpPr>
          <p:nvPr>
            <p:ph type="subTitle" idx="1"/>
          </p:nvPr>
        </p:nvSpPr>
        <p:spPr/>
        <p:txBody>
          <a:bodyPr/>
          <a:lstStyle/>
          <a:p>
            <a:pPr marL="914400" indent="-914400"/>
            <a:r>
              <a:rPr lang="en-US" altLang="en-US" b="1" dirty="0">
                <a:solidFill>
                  <a:schemeClr val="accent2"/>
                </a:solidFill>
                <a:effectLst>
                  <a:outerShdw blurRad="38100" dist="38100" dir="2700000" algn="tl">
                    <a:srgbClr val="C0C0C0"/>
                  </a:outerShdw>
                </a:effectLst>
              </a:rPr>
              <a:t>14.1</a:t>
            </a:r>
            <a:r>
              <a:rPr lang="en-US" altLang="en-US" dirty="0"/>
              <a:t>	Investing in Mutual Funds</a:t>
            </a:r>
          </a:p>
        </p:txBody>
      </p:sp>
      <p:sp>
        <p:nvSpPr>
          <p:cNvPr id="2054" name="Text Box 6"/>
          <p:cNvSpPr txBox="1">
            <a:spLocks noChangeArrowheads="1"/>
          </p:cNvSpPr>
          <p:nvPr/>
        </p:nvSpPr>
        <p:spPr bwMode="auto">
          <a:xfrm>
            <a:off x="0" y="0"/>
            <a:ext cx="140335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9600" dirty="0">
                <a:latin typeface="Times New Roman" pitchFamily="18" charset="0"/>
              </a:rPr>
              <a:t>14</a:t>
            </a:r>
          </a:p>
        </p:txBody>
      </p:sp>
    </p:spTree>
    <p:extLst>
      <p:ext uri="{BB962C8B-B14F-4D97-AF65-F5344CB8AC3E}">
        <p14:creationId xmlns:p14="http://schemas.microsoft.com/office/powerpoint/2010/main" val="953422821"/>
      </p:ext>
    </p:extLst>
  </p:cSld>
  <p:clrMapOvr>
    <a:masterClrMapping/>
  </p:clrMapOvr>
  <p:transition>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sp>
        <p:nvSpPr>
          <p:cNvPr id="3" name="Content Placeholder 2"/>
          <p:cNvSpPr>
            <a:spLocks noGrp="1"/>
          </p:cNvSpPr>
          <p:nvPr>
            <p:ph idx="1"/>
          </p:nvPr>
        </p:nvSpPr>
        <p:spPr/>
        <p:txBody>
          <a:bodyPr>
            <a:normAutofit/>
          </a:bodyPr>
          <a:lstStyle/>
          <a:p>
            <a:endParaRPr lang="en-US" dirty="0"/>
          </a:p>
          <a:p>
            <a:r>
              <a:rPr lang="en-US" dirty="0"/>
              <a:t>King of the Hill</a:t>
            </a:r>
          </a:p>
          <a:p>
            <a:r>
              <a:rPr lang="en-US" dirty="0"/>
              <a:t>Types of Funds W.S.</a:t>
            </a:r>
          </a:p>
          <a:p>
            <a:r>
              <a:rPr lang="en-US" dirty="0"/>
              <a:t>Morningstar Fund Research</a:t>
            </a:r>
          </a:p>
          <a:p>
            <a:r>
              <a:rPr lang="en-US" dirty="0"/>
              <a:t>How the Market Works Game- Buying mutual funds</a:t>
            </a:r>
          </a:p>
          <a:p>
            <a:r>
              <a:rPr lang="en-US" dirty="0"/>
              <a:t>401k Research</a:t>
            </a:r>
          </a:p>
          <a:p>
            <a:endParaRPr lang="en-US" dirty="0"/>
          </a:p>
          <a:p>
            <a:endParaRPr lang="en-US" dirty="0"/>
          </a:p>
          <a:p>
            <a:r>
              <a:rPr lang="en-US" dirty="0"/>
              <a:t>HW: None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altLang="en-US"/>
              <a:t>SLIDE </a:t>
            </a:r>
            <a:fld id="{4D5D4BD6-3656-4319-B237-4D8E95A17DB2}" type="slidenum">
              <a:rPr lang="en-US" altLang="en-US" smtClean="0"/>
              <a:pPr/>
              <a:t>32</a:t>
            </a:fld>
            <a:endParaRPr lang="en-US" altLang="en-US"/>
          </a:p>
        </p:txBody>
      </p:sp>
    </p:spTree>
    <p:extLst>
      <p:ext uri="{BB962C8B-B14F-4D97-AF65-F5344CB8AC3E}">
        <p14:creationId xmlns:p14="http://schemas.microsoft.com/office/powerpoint/2010/main" val="3121830670"/>
      </p:ext>
    </p:extLst>
  </p:cSld>
  <p:clrMapOvr>
    <a:masterClrMapping/>
  </p:clrMapOvr>
  <p:transition>
    <p:wipe dir="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5871EABC-E392-47BE-ADF2-A30DFCC47A11}" type="slidenum">
              <a:rPr lang="en-US" altLang="en-US"/>
              <a:pPr/>
              <a:t>33</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5124" name="Rectangle 4"/>
          <p:cNvSpPr>
            <a:spLocks noGrp="1" noChangeArrowheads="1"/>
          </p:cNvSpPr>
          <p:nvPr>
            <p:ph type="title"/>
          </p:nvPr>
        </p:nvSpPr>
        <p:spPr/>
        <p:txBody>
          <a:bodyPr>
            <a:normAutofit fontScale="90000"/>
          </a:bodyPr>
          <a:lstStyle/>
          <a:p>
            <a:r>
              <a:rPr lang="en-US" altLang="en-US" sz="2400" b="1">
                <a:solidFill>
                  <a:schemeClr val="hlink"/>
                </a:solidFill>
              </a:rPr>
              <a:t>Lesson 14.1</a:t>
            </a:r>
            <a:br>
              <a:rPr lang="en-US" altLang="en-US" sz="2400" b="1">
                <a:solidFill>
                  <a:schemeClr val="hlink"/>
                </a:solidFill>
              </a:rPr>
            </a:br>
            <a:r>
              <a:rPr lang="en-US" altLang="en-US"/>
              <a:t>Investing in Mutual Funds</a:t>
            </a:r>
          </a:p>
        </p:txBody>
      </p:sp>
      <p:sp>
        <p:nvSpPr>
          <p:cNvPr id="5125" name="Rectangle 5"/>
          <p:cNvSpPr>
            <a:spLocks noGrp="1" noChangeArrowheads="1"/>
          </p:cNvSpPr>
          <p:nvPr>
            <p:ph type="body" idx="1"/>
          </p:nvPr>
        </p:nvSpPr>
        <p:spPr/>
        <p:txBody>
          <a:bodyPr/>
          <a:lstStyle/>
          <a:p>
            <a:pPr>
              <a:buFont typeface="Wingdings" pitchFamily="2" charset="2"/>
              <a:buNone/>
            </a:pPr>
            <a:r>
              <a:rPr lang="en-US" altLang="en-US" b="1">
                <a:solidFill>
                  <a:srgbClr val="800080"/>
                </a:solidFill>
              </a:rPr>
              <a:t>GOALS</a:t>
            </a:r>
          </a:p>
          <a:p>
            <a:r>
              <a:rPr lang="en-US" altLang="en-US"/>
              <a:t>Discuss mutual funds as an investment strategy.</a:t>
            </a:r>
          </a:p>
          <a:p>
            <a:r>
              <a:rPr lang="en-US" altLang="en-US"/>
              <a:t>Explain how to buy and sell mutual funds.</a:t>
            </a:r>
          </a:p>
        </p:txBody>
      </p:sp>
    </p:spTree>
    <p:extLst>
      <p:ext uri="{BB962C8B-B14F-4D97-AF65-F5344CB8AC3E}">
        <p14:creationId xmlns:p14="http://schemas.microsoft.com/office/powerpoint/2010/main" val="376432218"/>
      </p:ext>
    </p:extLst>
  </p:cSld>
  <p:clrMapOvr>
    <a:masterClrMapping/>
  </p:clrMapOvr>
  <p:transition advTm="24266">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6BC01EF1-3EBB-42E5-8921-1C615E44F756}" type="slidenum">
              <a:rPr lang="en-US" altLang="en-US"/>
              <a:pPr/>
              <a:t>34</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9220" name="Rectangle 4"/>
          <p:cNvSpPr>
            <a:spLocks noGrp="1" noChangeArrowheads="1"/>
          </p:cNvSpPr>
          <p:nvPr>
            <p:ph type="title"/>
          </p:nvPr>
        </p:nvSpPr>
        <p:spPr/>
        <p:txBody>
          <a:bodyPr/>
          <a:lstStyle/>
          <a:p>
            <a:r>
              <a:rPr lang="en-US" altLang="en-US" dirty="0"/>
              <a:t>Mutual Funds</a:t>
            </a:r>
          </a:p>
        </p:txBody>
      </p:sp>
      <p:sp>
        <p:nvSpPr>
          <p:cNvPr id="9221" name="Rectangle 5"/>
          <p:cNvSpPr>
            <a:spLocks noGrp="1" noChangeArrowheads="1"/>
          </p:cNvSpPr>
          <p:nvPr>
            <p:ph type="body" idx="1"/>
          </p:nvPr>
        </p:nvSpPr>
        <p:spPr/>
        <p:txBody>
          <a:bodyPr/>
          <a:lstStyle/>
          <a:p>
            <a:r>
              <a:rPr lang="en-US" altLang="en-US" sz="2800"/>
              <a:t>A mutual fund is a professionally managed group of investments bought using a pool of money from many investors. </a:t>
            </a:r>
          </a:p>
          <a:p>
            <a:r>
              <a:rPr lang="en-US" altLang="en-US" sz="2800"/>
              <a:t>Individuals buy shares in the mutual fund. </a:t>
            </a:r>
          </a:p>
          <a:p>
            <a:r>
              <a:rPr lang="en-US" altLang="en-US" sz="2800"/>
              <a:t>The fund managers use this pooled money to buy stocks, bonds, and other securities. </a:t>
            </a:r>
          </a:p>
          <a:p>
            <a:r>
              <a:rPr lang="en-US" altLang="en-US" sz="2800"/>
              <a:t>The kinds of securities they buy depend on the fund’s stated investment objectives.</a:t>
            </a:r>
          </a:p>
        </p:txBody>
      </p:sp>
    </p:spTree>
    <p:extLst>
      <p:ext uri="{BB962C8B-B14F-4D97-AF65-F5344CB8AC3E}">
        <p14:creationId xmlns:p14="http://schemas.microsoft.com/office/powerpoint/2010/main" val="74002928"/>
      </p:ext>
    </p:extLst>
  </p:cSld>
  <p:clrMapOvr>
    <a:masterClrMapping/>
  </p:clrMapOvr>
  <p:transition advTm="100561">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5A9B0284-A458-4F0B-BC94-3C882FA81639}" type="slidenum">
              <a:rPr lang="en-US" altLang="en-US"/>
              <a:pPr/>
              <a:t>35</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11268" name="Rectangle 4"/>
          <p:cNvSpPr>
            <a:spLocks noGrp="1" noChangeArrowheads="1"/>
          </p:cNvSpPr>
          <p:nvPr>
            <p:ph type="title"/>
          </p:nvPr>
        </p:nvSpPr>
        <p:spPr/>
        <p:txBody>
          <a:bodyPr/>
          <a:lstStyle/>
          <a:p>
            <a:r>
              <a:rPr lang="en-US" altLang="en-US"/>
              <a:t>Advantages of Mutual Funds</a:t>
            </a:r>
          </a:p>
        </p:txBody>
      </p:sp>
      <p:sp>
        <p:nvSpPr>
          <p:cNvPr id="11269" name="Rectangle 5"/>
          <p:cNvSpPr>
            <a:spLocks noGrp="1" noChangeArrowheads="1"/>
          </p:cNvSpPr>
          <p:nvPr>
            <p:ph type="body" idx="1"/>
          </p:nvPr>
        </p:nvSpPr>
        <p:spPr/>
        <p:txBody>
          <a:bodyPr/>
          <a:lstStyle/>
          <a:p>
            <a:r>
              <a:rPr lang="en-US" altLang="en-US"/>
              <a:t>Professionally managed</a:t>
            </a:r>
          </a:p>
          <a:p>
            <a:r>
              <a:rPr lang="en-US" altLang="en-US"/>
              <a:t>Liquid</a:t>
            </a:r>
          </a:p>
          <a:p>
            <a:r>
              <a:rPr lang="en-US" altLang="en-US"/>
              <a:t>Diversified</a:t>
            </a:r>
          </a:p>
          <a:p>
            <a:r>
              <a:rPr lang="en-US" altLang="en-US"/>
              <a:t>Require only a small minimum investment</a:t>
            </a:r>
          </a:p>
        </p:txBody>
      </p:sp>
    </p:spTree>
    <p:extLst>
      <p:ext uri="{BB962C8B-B14F-4D97-AF65-F5344CB8AC3E}">
        <p14:creationId xmlns:p14="http://schemas.microsoft.com/office/powerpoint/2010/main" val="3463105591"/>
      </p:ext>
    </p:extLst>
  </p:cSld>
  <p:clrMapOvr>
    <a:masterClrMapping/>
  </p:clrMapOvr>
  <p:transition advTm="43425">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58E1BD9C-EFBA-4913-AFDA-746A4DDBC986}" type="slidenum">
              <a:rPr lang="en-US" altLang="en-US"/>
              <a:pPr/>
              <a:t>36</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21508" name="Rectangle 4"/>
          <p:cNvSpPr>
            <a:spLocks noGrp="1" noChangeArrowheads="1"/>
          </p:cNvSpPr>
          <p:nvPr>
            <p:ph type="title"/>
          </p:nvPr>
        </p:nvSpPr>
        <p:spPr/>
        <p:txBody>
          <a:bodyPr/>
          <a:lstStyle/>
          <a:p>
            <a:r>
              <a:rPr lang="en-US" altLang="en-US" dirty="0"/>
              <a:t>Mutual Fund</a:t>
            </a:r>
          </a:p>
        </p:txBody>
      </p:sp>
      <p:sp>
        <p:nvSpPr>
          <p:cNvPr id="21509" name="Rectangle 5"/>
          <p:cNvSpPr>
            <a:spLocks noGrp="1" noChangeArrowheads="1"/>
          </p:cNvSpPr>
          <p:nvPr>
            <p:ph type="body" idx="1"/>
          </p:nvPr>
        </p:nvSpPr>
        <p:spPr/>
        <p:txBody>
          <a:bodyPr/>
          <a:lstStyle/>
          <a:p>
            <a:r>
              <a:rPr lang="en-US" altLang="en-US" dirty="0"/>
              <a:t>Growth funds-</a:t>
            </a:r>
          </a:p>
          <a:p>
            <a:r>
              <a:rPr lang="en-US" altLang="en-US" dirty="0"/>
              <a:t>Income funds-</a:t>
            </a:r>
          </a:p>
          <a:p>
            <a:r>
              <a:rPr lang="en-US" altLang="en-US" dirty="0"/>
              <a:t>Growth and income funds-</a:t>
            </a:r>
          </a:p>
          <a:p>
            <a:r>
              <a:rPr lang="en-US" altLang="en-US" dirty="0"/>
              <a:t>Money market funds-</a:t>
            </a:r>
          </a:p>
          <a:p>
            <a:r>
              <a:rPr lang="en-US" altLang="en-US" dirty="0"/>
              <a:t>Global funds-</a:t>
            </a:r>
          </a:p>
          <a:p>
            <a:r>
              <a:rPr lang="en-US" altLang="en-US" dirty="0"/>
              <a:t>Index funds-</a:t>
            </a:r>
          </a:p>
        </p:txBody>
      </p:sp>
    </p:spTree>
    <p:extLst>
      <p:ext uri="{BB962C8B-B14F-4D97-AF65-F5344CB8AC3E}">
        <p14:creationId xmlns:p14="http://schemas.microsoft.com/office/powerpoint/2010/main" val="2896725888"/>
      </p:ext>
    </p:extLst>
  </p:cSld>
  <p:clrMapOvr>
    <a:masterClrMapping/>
  </p:clrMapOvr>
  <p:transition advTm="17464">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96AAD303-7B30-4348-B0A7-5B3D89787432}" type="slidenum">
              <a:rPr lang="en-US" altLang="en-US"/>
              <a:pPr/>
              <a:t>37</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78850" name="Rectangle 2"/>
          <p:cNvSpPr>
            <a:spLocks noGrp="1" noChangeArrowheads="1"/>
          </p:cNvSpPr>
          <p:nvPr>
            <p:ph type="title"/>
          </p:nvPr>
        </p:nvSpPr>
        <p:spPr/>
        <p:txBody>
          <a:bodyPr/>
          <a:lstStyle/>
          <a:p>
            <a:r>
              <a:rPr lang="en-US" altLang="en-US"/>
              <a:t>Growth Funds</a:t>
            </a:r>
          </a:p>
        </p:txBody>
      </p:sp>
      <p:sp>
        <p:nvSpPr>
          <p:cNvPr id="78851" name="Rectangle 3"/>
          <p:cNvSpPr>
            <a:spLocks noGrp="1" noChangeArrowheads="1"/>
          </p:cNvSpPr>
          <p:nvPr>
            <p:ph type="body" idx="1"/>
          </p:nvPr>
        </p:nvSpPr>
        <p:spPr/>
        <p:txBody>
          <a:bodyPr/>
          <a:lstStyle/>
          <a:p>
            <a:r>
              <a:rPr lang="en-US" altLang="en-US"/>
              <a:t>A </a:t>
            </a:r>
            <a:r>
              <a:rPr lang="en-US" altLang="en-US" b="1">
                <a:solidFill>
                  <a:schemeClr val="hlink"/>
                </a:solidFill>
              </a:rPr>
              <a:t>growth fund</a:t>
            </a:r>
            <a:r>
              <a:rPr lang="en-US" altLang="en-US"/>
              <a:t> is a mutual fund whose investment goal is to buy stocks that will increase in value over time.</a:t>
            </a:r>
          </a:p>
        </p:txBody>
      </p:sp>
    </p:spTree>
    <p:extLst>
      <p:ext uri="{BB962C8B-B14F-4D97-AF65-F5344CB8AC3E}">
        <p14:creationId xmlns:p14="http://schemas.microsoft.com/office/powerpoint/2010/main" val="2192585404"/>
      </p:ext>
    </p:extLst>
  </p:cSld>
  <p:clrMapOvr>
    <a:masterClrMapping/>
  </p:clrMapOvr>
  <p:transition advTm="22094">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66B2D17E-86BC-4C0A-AD12-49D9EA8E83CA}" type="slidenum">
              <a:rPr lang="en-US" altLang="en-US"/>
              <a:pPr/>
              <a:t>38</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77826" name="Rectangle 2"/>
          <p:cNvSpPr>
            <a:spLocks noGrp="1" noChangeArrowheads="1"/>
          </p:cNvSpPr>
          <p:nvPr>
            <p:ph type="title"/>
          </p:nvPr>
        </p:nvSpPr>
        <p:spPr/>
        <p:txBody>
          <a:bodyPr/>
          <a:lstStyle/>
          <a:p>
            <a:r>
              <a:rPr lang="en-US" altLang="en-US"/>
              <a:t>Income Funds</a:t>
            </a:r>
          </a:p>
        </p:txBody>
      </p:sp>
      <p:sp>
        <p:nvSpPr>
          <p:cNvPr id="77827" name="Rectangle 3"/>
          <p:cNvSpPr>
            <a:spLocks noGrp="1" noChangeArrowheads="1"/>
          </p:cNvSpPr>
          <p:nvPr>
            <p:ph type="body" idx="1"/>
          </p:nvPr>
        </p:nvSpPr>
        <p:spPr/>
        <p:txBody>
          <a:bodyPr/>
          <a:lstStyle/>
          <a:p>
            <a:r>
              <a:rPr lang="en-US" altLang="en-US"/>
              <a:t>An </a:t>
            </a:r>
            <a:r>
              <a:rPr lang="en-US" altLang="en-US" b="1">
                <a:solidFill>
                  <a:schemeClr val="hlink"/>
                </a:solidFill>
              </a:rPr>
              <a:t>income fund</a:t>
            </a:r>
            <a:r>
              <a:rPr lang="en-US" altLang="en-US"/>
              <a:t> is a mutual fund whose investment goal is to produce current income in the form of interest or dividends.</a:t>
            </a:r>
          </a:p>
        </p:txBody>
      </p:sp>
    </p:spTree>
    <p:extLst>
      <p:ext uri="{BB962C8B-B14F-4D97-AF65-F5344CB8AC3E}">
        <p14:creationId xmlns:p14="http://schemas.microsoft.com/office/powerpoint/2010/main" val="1075672964"/>
      </p:ext>
    </p:extLst>
  </p:cSld>
  <p:clrMapOvr>
    <a:masterClrMapping/>
  </p:clrMapOvr>
  <p:transition advTm="18835">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1B2B0BF1-2461-4F69-B1AE-686C87C03555}" type="slidenum">
              <a:rPr lang="en-US" altLang="en-US"/>
              <a:pPr/>
              <a:t>39</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76802" name="Rectangle 2"/>
          <p:cNvSpPr>
            <a:spLocks noGrp="1" noChangeArrowheads="1"/>
          </p:cNvSpPr>
          <p:nvPr>
            <p:ph type="title"/>
          </p:nvPr>
        </p:nvSpPr>
        <p:spPr/>
        <p:txBody>
          <a:bodyPr/>
          <a:lstStyle/>
          <a:p>
            <a:r>
              <a:rPr lang="en-US" altLang="en-US"/>
              <a:t>Growth and Income Funds</a:t>
            </a:r>
          </a:p>
        </p:txBody>
      </p:sp>
      <p:sp>
        <p:nvSpPr>
          <p:cNvPr id="76803" name="Rectangle 3"/>
          <p:cNvSpPr>
            <a:spLocks noGrp="1" noChangeArrowheads="1"/>
          </p:cNvSpPr>
          <p:nvPr>
            <p:ph type="body" idx="1"/>
          </p:nvPr>
        </p:nvSpPr>
        <p:spPr/>
        <p:txBody>
          <a:bodyPr/>
          <a:lstStyle/>
          <a:p>
            <a:r>
              <a:rPr lang="en-US" altLang="en-US"/>
              <a:t>A </a:t>
            </a:r>
            <a:r>
              <a:rPr lang="en-US" altLang="en-US" b="1">
                <a:solidFill>
                  <a:schemeClr val="hlink"/>
                </a:solidFill>
              </a:rPr>
              <a:t>growth and income fund</a:t>
            </a:r>
            <a:r>
              <a:rPr lang="en-US" altLang="en-US"/>
              <a:t> is a mutual fund whose investment goal is to earn returns from both dividends and capital gains.</a:t>
            </a:r>
          </a:p>
          <a:p>
            <a:pPr lvl="1"/>
            <a:r>
              <a:rPr lang="en-US" altLang="en-US"/>
              <a:t>A </a:t>
            </a:r>
            <a:r>
              <a:rPr lang="en-US" altLang="en-US" b="1">
                <a:solidFill>
                  <a:schemeClr val="hlink"/>
                </a:solidFill>
              </a:rPr>
              <a:t>balanced fund</a:t>
            </a:r>
            <a:r>
              <a:rPr lang="en-US" altLang="en-US"/>
              <a:t> is a mutual fund that seeks both growth and income but attempts to minimize risk by investing in a mixture of stocks and bonds rather than stocks alone.</a:t>
            </a:r>
          </a:p>
        </p:txBody>
      </p:sp>
    </p:spTree>
    <p:extLst>
      <p:ext uri="{BB962C8B-B14F-4D97-AF65-F5344CB8AC3E}">
        <p14:creationId xmlns:p14="http://schemas.microsoft.com/office/powerpoint/2010/main" val="2586893719"/>
      </p:ext>
    </p:extLst>
  </p:cSld>
  <p:clrMapOvr>
    <a:masterClrMapping/>
  </p:clrMapOvr>
  <p:transition advTm="18008">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4"/>
          <p:cNvSpPr>
            <a:spLocks noGrp="1" noChangeArrowheads="1"/>
          </p:cNvSpPr>
          <p:nvPr>
            <p:ph type="title"/>
          </p:nvPr>
        </p:nvSpPr>
        <p:spPr/>
        <p:txBody>
          <a:bodyPr/>
          <a:lstStyle/>
          <a:p>
            <a:r>
              <a:rPr lang="en-US" altLang="en-US"/>
              <a:t>Owning Stock</a:t>
            </a:r>
          </a:p>
        </p:txBody>
      </p:sp>
      <p:sp>
        <p:nvSpPr>
          <p:cNvPr id="10245" name="Rectangle 5"/>
          <p:cNvSpPr>
            <a:spLocks noGrp="1" noChangeArrowheads="1"/>
          </p:cNvSpPr>
          <p:nvPr>
            <p:ph idx="1"/>
          </p:nvPr>
        </p:nvSpPr>
        <p:spPr/>
        <p:txBody>
          <a:bodyPr/>
          <a:lstStyle/>
          <a:p>
            <a:pPr>
              <a:lnSpc>
                <a:spcPct val="90000"/>
              </a:lnSpc>
            </a:pPr>
            <a:r>
              <a:rPr lang="en-US" altLang="en-US" sz="2800" dirty="0"/>
              <a:t>Nearly 50 million people in the United States own stocks.</a:t>
            </a:r>
          </a:p>
          <a:p>
            <a:pPr>
              <a:lnSpc>
                <a:spcPct val="90000"/>
              </a:lnSpc>
            </a:pPr>
            <a:r>
              <a:rPr lang="en-US" altLang="en-US" sz="2800" dirty="0"/>
              <a:t>People who own shares of stock are called </a:t>
            </a:r>
            <a:r>
              <a:rPr lang="en-US" altLang="en-US" sz="2800" b="1" dirty="0">
                <a:solidFill>
                  <a:schemeClr val="hlink"/>
                </a:solidFill>
              </a:rPr>
              <a:t>stockholders</a:t>
            </a:r>
            <a:r>
              <a:rPr lang="en-US" altLang="en-US" sz="2800" dirty="0"/>
              <a:t>, or shareholders, of the corporation.</a:t>
            </a:r>
          </a:p>
          <a:p>
            <a:pPr>
              <a:lnSpc>
                <a:spcPct val="90000"/>
              </a:lnSpc>
            </a:pPr>
            <a:r>
              <a:rPr lang="en-US" altLang="en-US" sz="2800" dirty="0"/>
              <a:t>Two ways to profit from owning stock:</a:t>
            </a:r>
          </a:p>
          <a:p>
            <a:pPr lvl="1">
              <a:lnSpc>
                <a:spcPct val="90000"/>
              </a:lnSpc>
            </a:pPr>
            <a:r>
              <a:rPr lang="en-US" altLang="en-US" sz="2400" b="1" dirty="0">
                <a:solidFill>
                  <a:schemeClr val="hlink"/>
                </a:solidFill>
              </a:rPr>
              <a:t>Dividends</a:t>
            </a:r>
            <a:r>
              <a:rPr lang="en-US" altLang="en-US" sz="2400" dirty="0"/>
              <a:t> are money paid to stockholders from the corporation’s earnings (profits). </a:t>
            </a:r>
          </a:p>
          <a:p>
            <a:pPr lvl="1">
              <a:lnSpc>
                <a:spcPct val="90000"/>
              </a:lnSpc>
            </a:pPr>
            <a:r>
              <a:rPr lang="en-US" altLang="en-US" sz="2400" dirty="0"/>
              <a:t>Capital gain is an increase in the value of the stock over time.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011416CB-DA5D-4DC4-A376-4D5083B60880}" type="slidenum">
              <a:rPr lang="en-US" altLang="en-US"/>
              <a:pPr/>
              <a:t>4</a:t>
            </a:fld>
            <a:endParaRPr lang="en-US" altLang="en-US"/>
          </a:p>
        </p:txBody>
      </p:sp>
    </p:spTree>
  </p:cSld>
  <p:clrMapOvr>
    <a:masterClrMapping/>
  </p:clrMapOvr>
  <p:transition>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62172FBA-2402-403C-900B-02315CF86E58}" type="slidenum">
              <a:rPr lang="en-US" altLang="en-US"/>
              <a:pPr/>
              <a:t>40</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75778" name="Rectangle 2"/>
          <p:cNvSpPr>
            <a:spLocks noGrp="1" noChangeArrowheads="1"/>
          </p:cNvSpPr>
          <p:nvPr>
            <p:ph type="title"/>
          </p:nvPr>
        </p:nvSpPr>
        <p:spPr/>
        <p:txBody>
          <a:bodyPr/>
          <a:lstStyle/>
          <a:p>
            <a:r>
              <a:rPr lang="en-US" altLang="en-US"/>
              <a:t>Money Market Funds</a:t>
            </a:r>
          </a:p>
        </p:txBody>
      </p:sp>
      <p:sp>
        <p:nvSpPr>
          <p:cNvPr id="75779" name="Rectangle 3"/>
          <p:cNvSpPr>
            <a:spLocks noGrp="1" noChangeArrowheads="1"/>
          </p:cNvSpPr>
          <p:nvPr>
            <p:ph type="body" idx="1"/>
          </p:nvPr>
        </p:nvSpPr>
        <p:spPr/>
        <p:txBody>
          <a:bodyPr/>
          <a:lstStyle/>
          <a:p>
            <a:r>
              <a:rPr lang="en-US" altLang="en-US"/>
              <a:t>A </a:t>
            </a:r>
            <a:r>
              <a:rPr lang="en-US" altLang="en-US" b="1">
                <a:solidFill>
                  <a:schemeClr val="hlink"/>
                </a:solidFill>
              </a:rPr>
              <a:t>money market fund</a:t>
            </a:r>
            <a:r>
              <a:rPr lang="en-US" altLang="en-US"/>
              <a:t> is a mutual fund that invests in safe, liquid securities, such as Treasury Bills and bonds that mature in less than a year.</a:t>
            </a:r>
          </a:p>
        </p:txBody>
      </p:sp>
    </p:spTree>
    <p:extLst>
      <p:ext uri="{BB962C8B-B14F-4D97-AF65-F5344CB8AC3E}">
        <p14:creationId xmlns:p14="http://schemas.microsoft.com/office/powerpoint/2010/main" val="1868011249"/>
      </p:ext>
    </p:extLst>
  </p:cSld>
  <p:clrMapOvr>
    <a:masterClrMapping/>
  </p:clrMapOvr>
  <p:transition advTm="17848">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9EA41EDF-090E-417C-8A8D-FA3283305360}" type="slidenum">
              <a:rPr lang="en-US" altLang="en-US"/>
              <a:pPr/>
              <a:t>41</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74754" name="Rectangle 2"/>
          <p:cNvSpPr>
            <a:spLocks noGrp="1" noChangeArrowheads="1"/>
          </p:cNvSpPr>
          <p:nvPr>
            <p:ph type="title"/>
          </p:nvPr>
        </p:nvSpPr>
        <p:spPr/>
        <p:txBody>
          <a:bodyPr/>
          <a:lstStyle/>
          <a:p>
            <a:r>
              <a:rPr lang="en-US" altLang="en-US"/>
              <a:t>Global Funds</a:t>
            </a:r>
          </a:p>
        </p:txBody>
      </p:sp>
      <p:sp>
        <p:nvSpPr>
          <p:cNvPr id="74755" name="Rectangle 3"/>
          <p:cNvSpPr>
            <a:spLocks noGrp="1" noChangeArrowheads="1"/>
          </p:cNvSpPr>
          <p:nvPr>
            <p:ph type="body" idx="1"/>
          </p:nvPr>
        </p:nvSpPr>
        <p:spPr/>
        <p:txBody>
          <a:bodyPr/>
          <a:lstStyle/>
          <a:p>
            <a:r>
              <a:rPr lang="en-US" altLang="en-US"/>
              <a:t>A </a:t>
            </a:r>
            <a:r>
              <a:rPr lang="en-US" altLang="en-US" b="1">
                <a:solidFill>
                  <a:schemeClr val="hlink"/>
                </a:solidFill>
              </a:rPr>
              <a:t>global fund</a:t>
            </a:r>
            <a:r>
              <a:rPr lang="en-US" altLang="en-US"/>
              <a:t> is a mutual fund that purchases international stocks and bonds as well as U.S. securities.</a:t>
            </a:r>
          </a:p>
        </p:txBody>
      </p:sp>
    </p:spTree>
    <p:extLst>
      <p:ext uri="{BB962C8B-B14F-4D97-AF65-F5344CB8AC3E}">
        <p14:creationId xmlns:p14="http://schemas.microsoft.com/office/powerpoint/2010/main" val="1078160126"/>
      </p:ext>
    </p:extLst>
  </p:cSld>
  <p:clrMapOvr>
    <a:masterClrMapping/>
  </p:clrMapOvr>
  <p:transition advTm="21136">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E99FD230-5C3B-482E-A29F-955C1F20C1A2}" type="slidenum">
              <a:rPr lang="en-US" altLang="en-US"/>
              <a:pPr/>
              <a:t>42</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73730" name="Rectangle 2"/>
          <p:cNvSpPr>
            <a:spLocks noGrp="1" noChangeArrowheads="1"/>
          </p:cNvSpPr>
          <p:nvPr>
            <p:ph type="title"/>
          </p:nvPr>
        </p:nvSpPr>
        <p:spPr/>
        <p:txBody>
          <a:bodyPr/>
          <a:lstStyle/>
          <a:p>
            <a:r>
              <a:rPr lang="en-US" altLang="en-US"/>
              <a:t>Index Funds</a:t>
            </a:r>
          </a:p>
        </p:txBody>
      </p:sp>
      <p:sp>
        <p:nvSpPr>
          <p:cNvPr id="73731" name="Rectangle 3"/>
          <p:cNvSpPr>
            <a:spLocks noGrp="1" noChangeArrowheads="1"/>
          </p:cNvSpPr>
          <p:nvPr>
            <p:ph type="body" idx="1"/>
          </p:nvPr>
        </p:nvSpPr>
        <p:spPr/>
        <p:txBody>
          <a:bodyPr/>
          <a:lstStyle/>
          <a:p>
            <a:pPr>
              <a:lnSpc>
                <a:spcPct val="90000"/>
              </a:lnSpc>
            </a:pPr>
            <a:r>
              <a:rPr lang="en-US" altLang="en-US"/>
              <a:t>An index is an average of the price movements of certain selected securities.</a:t>
            </a:r>
          </a:p>
          <a:p>
            <a:pPr>
              <a:lnSpc>
                <a:spcPct val="90000"/>
              </a:lnSpc>
            </a:pPr>
            <a:r>
              <a:rPr lang="en-US" altLang="en-US"/>
              <a:t>Investors use indexes as benchmarks for comparison to judge how well their investments are doing. </a:t>
            </a:r>
          </a:p>
          <a:p>
            <a:pPr>
              <a:lnSpc>
                <a:spcPct val="90000"/>
              </a:lnSpc>
            </a:pPr>
            <a:r>
              <a:rPr lang="en-US" altLang="en-US"/>
              <a:t>An </a:t>
            </a:r>
            <a:r>
              <a:rPr lang="en-US" altLang="en-US" b="1">
                <a:solidFill>
                  <a:schemeClr val="hlink"/>
                </a:solidFill>
              </a:rPr>
              <a:t>index fund</a:t>
            </a:r>
            <a:r>
              <a:rPr lang="en-US" altLang="en-US"/>
              <a:t> is a mutual fund that tries to match the performance of a particular index by investing in the companies included in that index.</a:t>
            </a:r>
          </a:p>
        </p:txBody>
      </p:sp>
    </p:spTree>
    <p:extLst>
      <p:ext uri="{BB962C8B-B14F-4D97-AF65-F5344CB8AC3E}">
        <p14:creationId xmlns:p14="http://schemas.microsoft.com/office/powerpoint/2010/main" val="1355029169"/>
      </p:ext>
    </p:extLst>
  </p:cSld>
  <p:clrMapOvr>
    <a:masterClrMapping/>
  </p:clrMapOvr>
  <p:transition advTm="54151">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Slide Number Placeholder 2"/>
          <p:cNvSpPr>
            <a:spLocks noGrp="1"/>
          </p:cNvSpPr>
          <p:nvPr>
            <p:ph type="sldNum" sz="quarter" idx="10"/>
          </p:nvPr>
        </p:nvSpPr>
        <p:spPr/>
        <p:txBody>
          <a:bodyPr/>
          <a:lstStyle/>
          <a:p>
            <a:r>
              <a:rPr lang="en-US" altLang="en-US"/>
              <a:t>SLIDE </a:t>
            </a:r>
            <a:fld id="{17DA99B4-F852-44F9-BA86-BFE76AC13969}" type="slidenum">
              <a:rPr lang="en-US" altLang="en-US"/>
              <a:pPr/>
              <a:t>43</a:t>
            </a:fld>
            <a:endParaRPr lang="en-US" altLang="en-US"/>
          </a:p>
        </p:txBody>
      </p:sp>
      <p:sp>
        <p:nvSpPr>
          <p:cNvPr id="22" name="Footer Placeholder 3"/>
          <p:cNvSpPr>
            <a:spLocks noGrp="1"/>
          </p:cNvSpPr>
          <p:nvPr>
            <p:ph type="ftr" sz="quarter" idx="11"/>
          </p:nvPr>
        </p:nvSpPr>
        <p:spPr/>
        <p:txBody>
          <a:bodyPr/>
          <a:lstStyle/>
          <a:p>
            <a:r>
              <a:rPr lang="en-US" altLang="en-US"/>
              <a:t>Chapter 14</a:t>
            </a:r>
          </a:p>
        </p:txBody>
      </p:sp>
      <p:sp>
        <p:nvSpPr>
          <p:cNvPr id="82947" name="Rectangle 3"/>
          <p:cNvSpPr>
            <a:spLocks noGrp="1" noChangeArrowheads="1"/>
          </p:cNvSpPr>
          <p:nvPr>
            <p:ph type="title"/>
          </p:nvPr>
        </p:nvSpPr>
        <p:spPr>
          <a:xfrm>
            <a:off x="514351" y="6531"/>
            <a:ext cx="8305800" cy="1143000"/>
          </a:xfrm>
        </p:spPr>
        <p:txBody>
          <a:bodyPr/>
          <a:lstStyle/>
          <a:p>
            <a:r>
              <a:rPr lang="en-US" altLang="en-US" dirty="0"/>
              <a:t>Risk and Return Pyramid</a:t>
            </a:r>
          </a:p>
        </p:txBody>
      </p:sp>
      <p:grpSp>
        <p:nvGrpSpPr>
          <p:cNvPr id="82965" name="Group 21"/>
          <p:cNvGrpSpPr>
            <a:grpSpLocks/>
          </p:cNvGrpSpPr>
          <p:nvPr/>
        </p:nvGrpSpPr>
        <p:grpSpPr bwMode="auto">
          <a:xfrm>
            <a:off x="2928938" y="1371600"/>
            <a:ext cx="6062662" cy="4648200"/>
            <a:chOff x="1011" y="864"/>
            <a:chExt cx="3819" cy="3120"/>
          </a:xfrm>
        </p:grpSpPr>
        <p:sp>
          <p:nvSpPr>
            <p:cNvPr id="82956" name="AutoShape 12"/>
            <p:cNvSpPr>
              <a:spLocks noChangeArrowheads="1"/>
            </p:cNvSpPr>
            <p:nvPr/>
          </p:nvSpPr>
          <p:spPr bwMode="auto">
            <a:xfrm>
              <a:off x="1086" y="912"/>
              <a:ext cx="3744" cy="3072"/>
            </a:xfrm>
            <a:prstGeom prst="triangle">
              <a:avLst>
                <a:gd name="adj" fmla="val 50000"/>
              </a:avLst>
            </a:prstGeom>
            <a:solidFill>
              <a:schemeClr val="hlink"/>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2964" name="Group 20"/>
            <p:cNvGrpSpPr>
              <a:grpSpLocks/>
            </p:cNvGrpSpPr>
            <p:nvPr/>
          </p:nvGrpSpPr>
          <p:grpSpPr bwMode="auto">
            <a:xfrm>
              <a:off x="1011" y="864"/>
              <a:ext cx="3744" cy="3072"/>
              <a:chOff x="1011" y="864"/>
              <a:chExt cx="3744" cy="3072"/>
            </a:xfrm>
          </p:grpSpPr>
          <p:grpSp>
            <p:nvGrpSpPr>
              <p:cNvPr id="82963" name="Group 19"/>
              <p:cNvGrpSpPr>
                <a:grpSpLocks/>
              </p:cNvGrpSpPr>
              <p:nvPr/>
            </p:nvGrpSpPr>
            <p:grpSpPr bwMode="auto">
              <a:xfrm>
                <a:off x="1011" y="864"/>
                <a:ext cx="3744" cy="3072"/>
                <a:chOff x="1011" y="864"/>
                <a:chExt cx="3744" cy="3072"/>
              </a:xfrm>
            </p:grpSpPr>
            <p:sp>
              <p:nvSpPr>
                <p:cNvPr id="82951" name="AutoShape 7"/>
                <p:cNvSpPr>
                  <a:spLocks noChangeArrowheads="1"/>
                </p:cNvSpPr>
                <p:nvPr/>
              </p:nvSpPr>
              <p:spPr bwMode="auto">
                <a:xfrm>
                  <a:off x="2116" y="864"/>
                  <a:ext cx="1497" cy="1200"/>
                </a:xfrm>
                <a:prstGeom prst="triangle">
                  <a:avLst>
                    <a:gd name="adj" fmla="val 50000"/>
                  </a:avLst>
                </a:prstGeom>
                <a:gradFill rotWithShape="1">
                  <a:gsLst>
                    <a:gs pos="0">
                      <a:schemeClr val="bg1"/>
                    </a:gs>
                    <a:gs pos="100000">
                      <a:srgbClr val="FF9966"/>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3" name="Freeform 9"/>
                <p:cNvSpPr>
                  <a:spLocks/>
                </p:cNvSpPr>
                <p:nvPr/>
              </p:nvSpPr>
              <p:spPr bwMode="auto">
                <a:xfrm>
                  <a:off x="1011" y="3312"/>
                  <a:ext cx="3744" cy="624"/>
                </a:xfrm>
                <a:custGeom>
                  <a:avLst/>
                  <a:gdLst>
                    <a:gd name="T0" fmla="*/ 0 w 3744"/>
                    <a:gd name="T1" fmla="*/ 624 h 624"/>
                    <a:gd name="T2" fmla="*/ 384 w 3744"/>
                    <a:gd name="T3" fmla="*/ 0 h 624"/>
                    <a:gd name="T4" fmla="*/ 3360 w 3744"/>
                    <a:gd name="T5" fmla="*/ 0 h 624"/>
                    <a:gd name="T6" fmla="*/ 3744 w 3744"/>
                    <a:gd name="T7" fmla="*/ 624 h 624"/>
                    <a:gd name="T8" fmla="*/ 0 w 3744"/>
                    <a:gd name="T9" fmla="*/ 624 h 624"/>
                  </a:gdLst>
                  <a:ahLst/>
                  <a:cxnLst>
                    <a:cxn ang="0">
                      <a:pos x="T0" y="T1"/>
                    </a:cxn>
                    <a:cxn ang="0">
                      <a:pos x="T2" y="T3"/>
                    </a:cxn>
                    <a:cxn ang="0">
                      <a:pos x="T4" y="T5"/>
                    </a:cxn>
                    <a:cxn ang="0">
                      <a:pos x="T6" y="T7"/>
                    </a:cxn>
                    <a:cxn ang="0">
                      <a:pos x="T8" y="T9"/>
                    </a:cxn>
                  </a:cxnLst>
                  <a:rect l="0" t="0" r="r" b="b"/>
                  <a:pathLst>
                    <a:path w="3744" h="624">
                      <a:moveTo>
                        <a:pt x="0" y="624"/>
                      </a:moveTo>
                      <a:lnTo>
                        <a:pt x="384" y="0"/>
                      </a:lnTo>
                      <a:lnTo>
                        <a:pt x="3360" y="0"/>
                      </a:lnTo>
                      <a:lnTo>
                        <a:pt x="3744" y="624"/>
                      </a:lnTo>
                      <a:lnTo>
                        <a:pt x="0" y="624"/>
                      </a:lnTo>
                      <a:close/>
                    </a:path>
                  </a:pathLst>
                </a:custGeom>
                <a:gradFill rotWithShape="1">
                  <a:gsLst>
                    <a:gs pos="0">
                      <a:schemeClr val="bg1"/>
                    </a:gs>
                    <a:gs pos="100000">
                      <a:srgbClr val="CC99FF"/>
                    </a:gs>
                  </a:gsLst>
                  <a:lin ang="540000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4" name="Freeform 10"/>
                <p:cNvSpPr>
                  <a:spLocks/>
                </p:cNvSpPr>
                <p:nvPr/>
              </p:nvSpPr>
              <p:spPr bwMode="auto">
                <a:xfrm>
                  <a:off x="1391" y="2688"/>
                  <a:ext cx="2974" cy="629"/>
                </a:xfrm>
                <a:custGeom>
                  <a:avLst/>
                  <a:gdLst>
                    <a:gd name="T0" fmla="*/ 0 w 2974"/>
                    <a:gd name="T1" fmla="*/ 629 h 629"/>
                    <a:gd name="T2" fmla="*/ 364 w 2974"/>
                    <a:gd name="T3" fmla="*/ 0 h 629"/>
                    <a:gd name="T4" fmla="*/ 2607 w 2974"/>
                    <a:gd name="T5" fmla="*/ 0 h 629"/>
                    <a:gd name="T6" fmla="*/ 2974 w 2974"/>
                    <a:gd name="T7" fmla="*/ 618 h 629"/>
                    <a:gd name="T8" fmla="*/ 0 w 2974"/>
                    <a:gd name="T9" fmla="*/ 629 h 629"/>
                  </a:gdLst>
                  <a:ahLst/>
                  <a:cxnLst>
                    <a:cxn ang="0">
                      <a:pos x="T0" y="T1"/>
                    </a:cxn>
                    <a:cxn ang="0">
                      <a:pos x="T2" y="T3"/>
                    </a:cxn>
                    <a:cxn ang="0">
                      <a:pos x="T4" y="T5"/>
                    </a:cxn>
                    <a:cxn ang="0">
                      <a:pos x="T6" y="T7"/>
                    </a:cxn>
                    <a:cxn ang="0">
                      <a:pos x="T8" y="T9"/>
                    </a:cxn>
                  </a:cxnLst>
                  <a:rect l="0" t="0" r="r" b="b"/>
                  <a:pathLst>
                    <a:path w="2974" h="629">
                      <a:moveTo>
                        <a:pt x="0" y="629"/>
                      </a:moveTo>
                      <a:lnTo>
                        <a:pt x="364" y="0"/>
                      </a:lnTo>
                      <a:lnTo>
                        <a:pt x="2607" y="0"/>
                      </a:lnTo>
                      <a:lnTo>
                        <a:pt x="2974" y="618"/>
                      </a:lnTo>
                      <a:lnTo>
                        <a:pt x="0" y="629"/>
                      </a:lnTo>
                      <a:close/>
                    </a:path>
                  </a:pathLst>
                </a:custGeom>
                <a:gradFill rotWithShape="1">
                  <a:gsLst>
                    <a:gs pos="0">
                      <a:schemeClr val="bg1"/>
                    </a:gs>
                    <a:gs pos="100000">
                      <a:srgbClr val="FFFF66"/>
                    </a:gs>
                  </a:gsLst>
                  <a:lin ang="540000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55" name="Freeform 11"/>
                <p:cNvSpPr>
                  <a:spLocks/>
                </p:cNvSpPr>
                <p:nvPr/>
              </p:nvSpPr>
              <p:spPr bwMode="auto">
                <a:xfrm>
                  <a:off x="1754" y="2064"/>
                  <a:ext cx="2246" cy="631"/>
                </a:xfrm>
                <a:custGeom>
                  <a:avLst/>
                  <a:gdLst>
                    <a:gd name="T0" fmla="*/ 0 w 2210"/>
                    <a:gd name="T1" fmla="*/ 631 h 631"/>
                    <a:gd name="T2" fmla="*/ 363 w 2210"/>
                    <a:gd name="T3" fmla="*/ 2 h 631"/>
                    <a:gd name="T4" fmla="*/ 1826 w 2210"/>
                    <a:gd name="T5" fmla="*/ 0 h 631"/>
                    <a:gd name="T6" fmla="*/ 2210 w 2210"/>
                    <a:gd name="T7" fmla="*/ 631 h 631"/>
                    <a:gd name="T8" fmla="*/ 0 w 2210"/>
                    <a:gd name="T9" fmla="*/ 631 h 631"/>
                  </a:gdLst>
                  <a:ahLst/>
                  <a:cxnLst>
                    <a:cxn ang="0">
                      <a:pos x="T0" y="T1"/>
                    </a:cxn>
                    <a:cxn ang="0">
                      <a:pos x="T2" y="T3"/>
                    </a:cxn>
                    <a:cxn ang="0">
                      <a:pos x="T4" y="T5"/>
                    </a:cxn>
                    <a:cxn ang="0">
                      <a:pos x="T6" y="T7"/>
                    </a:cxn>
                    <a:cxn ang="0">
                      <a:pos x="T8" y="T9"/>
                    </a:cxn>
                  </a:cxnLst>
                  <a:rect l="0" t="0" r="r" b="b"/>
                  <a:pathLst>
                    <a:path w="2210" h="631">
                      <a:moveTo>
                        <a:pt x="0" y="631"/>
                      </a:moveTo>
                      <a:lnTo>
                        <a:pt x="363" y="2"/>
                      </a:lnTo>
                      <a:lnTo>
                        <a:pt x="1826" y="0"/>
                      </a:lnTo>
                      <a:lnTo>
                        <a:pt x="2210" y="631"/>
                      </a:lnTo>
                      <a:lnTo>
                        <a:pt x="0" y="631"/>
                      </a:lnTo>
                      <a:close/>
                    </a:path>
                  </a:pathLst>
                </a:custGeom>
                <a:gradFill rotWithShape="1">
                  <a:gsLst>
                    <a:gs pos="0">
                      <a:schemeClr val="bg1"/>
                    </a:gs>
                    <a:gs pos="100000">
                      <a:srgbClr val="00CC66"/>
                    </a:gs>
                  </a:gsLst>
                  <a:lin ang="5400000" scaled="1"/>
                </a:gradFill>
                <a:ln w="9525" cap="flat" cmpd="sng">
                  <a:solidFill>
                    <a:schemeClr val="tx1"/>
                  </a:solidFill>
                  <a:prstDash val="solid"/>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82959" name="Text Box 15"/>
              <p:cNvSpPr txBox="1">
                <a:spLocks noChangeArrowheads="1"/>
              </p:cNvSpPr>
              <p:nvPr/>
            </p:nvSpPr>
            <p:spPr bwMode="auto">
              <a:xfrm>
                <a:off x="2106" y="3508"/>
                <a:ext cx="1548" cy="2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b="1"/>
                  <a:t>Money Market Funds</a:t>
                </a:r>
              </a:p>
            </p:txBody>
          </p:sp>
          <p:sp>
            <p:nvSpPr>
              <p:cNvPr id="82960" name="Text Box 16"/>
              <p:cNvSpPr txBox="1">
                <a:spLocks noChangeArrowheads="1"/>
              </p:cNvSpPr>
              <p:nvPr/>
            </p:nvSpPr>
            <p:spPr bwMode="auto">
              <a:xfrm>
                <a:off x="2334" y="2886"/>
                <a:ext cx="1092" cy="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b="1"/>
                  <a:t>Income Funds</a:t>
                </a:r>
              </a:p>
            </p:txBody>
          </p:sp>
          <p:sp>
            <p:nvSpPr>
              <p:cNvPr id="82961" name="Text Box 17"/>
              <p:cNvSpPr txBox="1">
                <a:spLocks noChangeArrowheads="1"/>
              </p:cNvSpPr>
              <p:nvPr/>
            </p:nvSpPr>
            <p:spPr bwMode="auto">
              <a:xfrm>
                <a:off x="2334" y="2178"/>
                <a:ext cx="1092" cy="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b="1"/>
                  <a:t>Growth and</a:t>
                </a:r>
              </a:p>
              <a:p>
                <a:pPr algn="ctr"/>
                <a:r>
                  <a:rPr lang="en-US" altLang="en-US" b="1"/>
                  <a:t>Income Funds</a:t>
                </a:r>
              </a:p>
            </p:txBody>
          </p:sp>
          <p:sp>
            <p:nvSpPr>
              <p:cNvPr id="82962" name="Text Box 18"/>
              <p:cNvSpPr txBox="1">
                <a:spLocks noChangeArrowheads="1"/>
              </p:cNvSpPr>
              <p:nvPr/>
            </p:nvSpPr>
            <p:spPr bwMode="auto">
              <a:xfrm>
                <a:off x="2570" y="1516"/>
                <a:ext cx="620" cy="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b="1"/>
                  <a:t>Growth</a:t>
                </a:r>
              </a:p>
              <a:p>
                <a:pPr algn="ctr"/>
                <a:r>
                  <a:rPr lang="en-US" altLang="en-US" b="1"/>
                  <a:t>Funds</a:t>
                </a:r>
              </a:p>
            </p:txBody>
          </p:sp>
        </p:grpSp>
      </p:grpSp>
      <p:grpSp>
        <p:nvGrpSpPr>
          <p:cNvPr id="82975" name="Group 31"/>
          <p:cNvGrpSpPr>
            <a:grpSpLocks/>
          </p:cNvGrpSpPr>
          <p:nvPr/>
        </p:nvGrpSpPr>
        <p:grpSpPr bwMode="auto">
          <a:xfrm>
            <a:off x="2819400" y="1346200"/>
            <a:ext cx="2743200" cy="4368800"/>
            <a:chOff x="1776" y="848"/>
            <a:chExt cx="1728" cy="2752"/>
          </a:xfrm>
        </p:grpSpPr>
        <p:sp>
          <p:nvSpPr>
            <p:cNvPr id="82967" name="Line 23"/>
            <p:cNvSpPr>
              <a:spLocks noChangeShapeType="1"/>
            </p:cNvSpPr>
            <p:nvPr/>
          </p:nvSpPr>
          <p:spPr bwMode="auto">
            <a:xfrm flipH="1">
              <a:off x="1776" y="864"/>
              <a:ext cx="1728" cy="2736"/>
            </a:xfrm>
            <a:prstGeom prst="line">
              <a:avLst/>
            </a:prstGeom>
            <a:noFill/>
            <a:ln w="114300">
              <a:solidFill>
                <a:srgbClr val="CC0099"/>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82968" name="Text Box 24"/>
            <p:cNvSpPr txBox="1">
              <a:spLocks noChangeArrowheads="1"/>
            </p:cNvSpPr>
            <p:nvPr/>
          </p:nvSpPr>
          <p:spPr bwMode="auto">
            <a:xfrm>
              <a:off x="1780" y="848"/>
              <a:ext cx="1484"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Higher risk/higher</a:t>
              </a:r>
            </a:p>
            <a:p>
              <a:r>
                <a:rPr lang="en-US" altLang="en-US" sz="2000" b="1"/>
                <a:t>return potential</a:t>
              </a:r>
            </a:p>
          </p:txBody>
        </p:sp>
      </p:grpSp>
      <p:grpSp>
        <p:nvGrpSpPr>
          <p:cNvPr id="82976" name="Group 32"/>
          <p:cNvGrpSpPr>
            <a:grpSpLocks/>
          </p:cNvGrpSpPr>
          <p:nvPr/>
        </p:nvGrpSpPr>
        <p:grpSpPr bwMode="auto">
          <a:xfrm>
            <a:off x="635000" y="1600200"/>
            <a:ext cx="4775200" cy="4343400"/>
            <a:chOff x="400" y="1008"/>
            <a:chExt cx="3008" cy="2736"/>
          </a:xfrm>
        </p:grpSpPr>
        <p:sp>
          <p:nvSpPr>
            <p:cNvPr id="82969" name="Text Box 25"/>
            <p:cNvSpPr txBox="1">
              <a:spLocks noChangeArrowheads="1"/>
            </p:cNvSpPr>
            <p:nvPr/>
          </p:nvSpPr>
          <p:spPr bwMode="auto">
            <a:xfrm>
              <a:off x="400" y="3168"/>
              <a:ext cx="1376"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000" b="1"/>
                <a:t>Lower risk/lower</a:t>
              </a:r>
            </a:p>
            <a:p>
              <a:r>
                <a:rPr lang="en-US" altLang="en-US" sz="2000" b="1"/>
                <a:t>return potential</a:t>
              </a:r>
            </a:p>
          </p:txBody>
        </p:sp>
        <p:sp>
          <p:nvSpPr>
            <p:cNvPr id="82970" name="Line 26"/>
            <p:cNvSpPr>
              <a:spLocks noChangeShapeType="1"/>
            </p:cNvSpPr>
            <p:nvPr/>
          </p:nvSpPr>
          <p:spPr bwMode="auto">
            <a:xfrm flipH="1">
              <a:off x="1680" y="1008"/>
              <a:ext cx="1728" cy="2736"/>
            </a:xfrm>
            <a:prstGeom prst="line">
              <a:avLst/>
            </a:prstGeom>
            <a:noFill/>
            <a:ln w="114300">
              <a:solidFill>
                <a:srgbClr val="CC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ustDataLst>
      <p:tags r:id="rId1"/>
    </p:custDataLst>
    <p:extLst>
      <p:ext uri="{BB962C8B-B14F-4D97-AF65-F5344CB8AC3E}">
        <p14:creationId xmlns:p14="http://schemas.microsoft.com/office/powerpoint/2010/main" val="553194905"/>
      </p:ext>
    </p:extLst>
  </p:cSld>
  <p:clrMapOvr>
    <a:masterClrMapping/>
  </p:clrMapOvr>
  <p:transition advTm="49162">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82975"/>
                                        </p:tgtEl>
                                        <p:attrNameLst>
                                          <p:attrName>style.visibility</p:attrName>
                                        </p:attrNameLst>
                                      </p:cBhvr>
                                      <p:to>
                                        <p:strVal val="visible"/>
                                      </p:to>
                                    </p:set>
                                    <p:animEffect transition="in" filter="wipe(down)">
                                      <p:cBhvr>
                                        <p:cTn id="7" dur="500"/>
                                        <p:tgtEl>
                                          <p:spTgt spid="82975"/>
                                        </p:tgtEl>
                                      </p:cBhvr>
                                    </p:animEffect>
                                  </p:childTnLst>
                                  <p:subTnLst>
                                    <p:set>
                                      <p:cBhvr override="childStyle">
                                        <p:cTn dur="1" fill="hold" display="0" masterRel="nextClick" afterEffect="1"/>
                                        <p:tgtEl>
                                          <p:spTgt spid="82975"/>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82976"/>
                                        </p:tgtEl>
                                        <p:attrNameLst>
                                          <p:attrName>style.visibility</p:attrName>
                                        </p:attrNameLst>
                                      </p:cBhvr>
                                      <p:to>
                                        <p:strVal val="visible"/>
                                      </p:to>
                                    </p:set>
                                    <p:animEffect transition="in" filter="wipe(up)">
                                      <p:cBhvr>
                                        <p:cTn id="12" dur="500"/>
                                        <p:tgtEl>
                                          <p:spTgt spid="82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F9BFA43D-5750-4830-9211-7131D1175CF4}" type="slidenum">
              <a:rPr lang="en-US" altLang="en-US"/>
              <a:pPr/>
              <a:t>44</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87042" name="Rectangle 2"/>
          <p:cNvSpPr>
            <a:spLocks noGrp="1" noChangeArrowheads="1"/>
          </p:cNvSpPr>
          <p:nvPr>
            <p:ph type="title"/>
          </p:nvPr>
        </p:nvSpPr>
        <p:spPr/>
        <p:txBody>
          <a:bodyPr/>
          <a:lstStyle/>
          <a:p>
            <a:r>
              <a:rPr lang="en-US" altLang="en-US"/>
              <a:t>The </a:t>
            </a:r>
            <a:r>
              <a:rPr lang="en-US" altLang="en-US">
                <a:solidFill>
                  <a:schemeClr val="tx1"/>
                </a:solidFill>
              </a:rPr>
              <a:t>Prospectus</a:t>
            </a:r>
          </a:p>
        </p:txBody>
      </p:sp>
      <p:sp>
        <p:nvSpPr>
          <p:cNvPr id="87043" name="Rectangle 3"/>
          <p:cNvSpPr>
            <a:spLocks noGrp="1" noChangeArrowheads="1"/>
          </p:cNvSpPr>
          <p:nvPr>
            <p:ph type="body" idx="1"/>
          </p:nvPr>
        </p:nvSpPr>
        <p:spPr/>
        <p:txBody>
          <a:bodyPr/>
          <a:lstStyle/>
          <a:p>
            <a:r>
              <a:rPr lang="en-US" altLang="en-US" sz="2800"/>
              <a:t>The </a:t>
            </a:r>
            <a:r>
              <a:rPr lang="en-US" altLang="en-US" sz="2800" b="1">
                <a:solidFill>
                  <a:schemeClr val="hlink"/>
                </a:solidFill>
              </a:rPr>
              <a:t>prospectus</a:t>
            </a:r>
            <a:r>
              <a:rPr lang="en-US" altLang="en-US" sz="2800"/>
              <a:t> is a legal document that offers securities or mutual fund shares for sale. </a:t>
            </a:r>
          </a:p>
          <a:p>
            <a:r>
              <a:rPr lang="en-US" altLang="en-US" sz="2800"/>
              <a:t>It must contain the following:</a:t>
            </a:r>
          </a:p>
          <a:p>
            <a:pPr lvl="1"/>
            <a:r>
              <a:rPr lang="en-US" altLang="en-US" sz="2400"/>
              <a:t>The terms</a:t>
            </a:r>
          </a:p>
          <a:p>
            <a:pPr lvl="1"/>
            <a:r>
              <a:rPr lang="en-US" altLang="en-US" sz="2400"/>
              <a:t>A summary of the fund’s portfolio of investments</a:t>
            </a:r>
          </a:p>
          <a:p>
            <a:pPr lvl="1"/>
            <a:r>
              <a:rPr lang="en-US" altLang="en-US" sz="2400"/>
              <a:t>The fund’s objectives</a:t>
            </a:r>
          </a:p>
          <a:p>
            <a:pPr lvl="1"/>
            <a:r>
              <a:rPr lang="en-US" altLang="en-US" sz="2400"/>
              <a:t>Financial statements showing past performance</a:t>
            </a:r>
          </a:p>
        </p:txBody>
      </p:sp>
    </p:spTree>
    <p:extLst>
      <p:ext uri="{BB962C8B-B14F-4D97-AF65-F5344CB8AC3E}">
        <p14:creationId xmlns:p14="http://schemas.microsoft.com/office/powerpoint/2010/main" val="3687802620"/>
      </p:ext>
    </p:extLst>
  </p:cSld>
  <p:clrMapOvr>
    <a:masterClrMapping/>
  </p:clrMapOvr>
  <p:transition advTm="33838">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DDA9142F-3A07-49F6-B4FF-EE864F03A388}" type="slidenum">
              <a:rPr lang="en-US" altLang="en-US"/>
              <a:pPr/>
              <a:t>45</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24580" name="Rectangle 4"/>
          <p:cNvSpPr>
            <a:spLocks noGrp="1" noChangeArrowheads="1"/>
          </p:cNvSpPr>
          <p:nvPr>
            <p:ph type="title"/>
          </p:nvPr>
        </p:nvSpPr>
        <p:spPr/>
        <p:txBody>
          <a:bodyPr/>
          <a:lstStyle/>
          <a:p>
            <a:r>
              <a:rPr lang="en-US" altLang="en-US"/>
              <a:t>Costs and Fees</a:t>
            </a:r>
          </a:p>
        </p:txBody>
      </p:sp>
      <p:sp>
        <p:nvSpPr>
          <p:cNvPr id="24581" name="Rectangle 5"/>
          <p:cNvSpPr>
            <a:spLocks noGrp="1" noChangeArrowheads="1"/>
          </p:cNvSpPr>
          <p:nvPr>
            <p:ph type="body" idx="1"/>
          </p:nvPr>
        </p:nvSpPr>
        <p:spPr/>
        <p:txBody>
          <a:bodyPr/>
          <a:lstStyle/>
          <a:p>
            <a:r>
              <a:rPr lang="en-US" altLang="en-US"/>
              <a:t>If you buy a mutual fund through a broker, you will likely have to pay a sales fee, called a </a:t>
            </a:r>
            <a:r>
              <a:rPr lang="en-US" altLang="en-US" b="1">
                <a:solidFill>
                  <a:schemeClr val="hlink"/>
                </a:solidFill>
              </a:rPr>
              <a:t>load</a:t>
            </a:r>
            <a:r>
              <a:rPr lang="en-US" altLang="en-US"/>
              <a:t>. </a:t>
            </a:r>
          </a:p>
          <a:p>
            <a:pPr lvl="1"/>
            <a:r>
              <a:rPr lang="en-US" altLang="en-US"/>
              <a:t>Front-end load</a:t>
            </a:r>
          </a:p>
          <a:p>
            <a:pPr lvl="1"/>
            <a:r>
              <a:rPr lang="en-US" altLang="en-US"/>
              <a:t>Back-end load</a:t>
            </a:r>
          </a:p>
          <a:p>
            <a:pPr lvl="1"/>
            <a:r>
              <a:rPr lang="en-US" altLang="en-US"/>
              <a:t>No-load fund</a:t>
            </a:r>
          </a:p>
        </p:txBody>
      </p:sp>
    </p:spTree>
    <p:extLst>
      <p:ext uri="{BB962C8B-B14F-4D97-AF65-F5344CB8AC3E}">
        <p14:creationId xmlns:p14="http://schemas.microsoft.com/office/powerpoint/2010/main" val="1047022506"/>
      </p:ext>
    </p:extLst>
  </p:cSld>
  <p:clrMapOvr>
    <a:masterClrMapping/>
  </p:clrMapOvr>
  <p:transition advTm="116893">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950F5D7F-24F8-4B15-A181-D6F86E72C74B}" type="slidenum">
              <a:rPr lang="en-US" altLang="en-US"/>
              <a:pPr/>
              <a:t>46</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88066" name="Rectangle 2"/>
          <p:cNvSpPr>
            <a:spLocks noGrp="1" noChangeArrowheads="1"/>
          </p:cNvSpPr>
          <p:nvPr>
            <p:ph type="title"/>
          </p:nvPr>
        </p:nvSpPr>
        <p:spPr/>
        <p:txBody>
          <a:bodyPr/>
          <a:lstStyle/>
          <a:p>
            <a:r>
              <a:rPr lang="en-US" altLang="en-US"/>
              <a:t>The Mutual Fund Company</a:t>
            </a:r>
          </a:p>
        </p:txBody>
      </p:sp>
      <p:sp>
        <p:nvSpPr>
          <p:cNvPr id="88067" name="Rectangle 3"/>
          <p:cNvSpPr>
            <a:spLocks noGrp="1" noChangeArrowheads="1"/>
          </p:cNvSpPr>
          <p:nvPr>
            <p:ph type="body" idx="1"/>
          </p:nvPr>
        </p:nvSpPr>
        <p:spPr>
          <a:xfrm>
            <a:off x="304800" y="1935480"/>
            <a:ext cx="8382000" cy="4541520"/>
          </a:xfrm>
        </p:spPr>
        <p:txBody>
          <a:bodyPr/>
          <a:lstStyle/>
          <a:p>
            <a:pPr>
              <a:lnSpc>
                <a:spcPct val="80000"/>
              </a:lnSpc>
            </a:pPr>
            <a:r>
              <a:rPr lang="en-US" altLang="en-US" sz="2000" dirty="0"/>
              <a:t>You have no guarantees that a mutual fund will make money or that the mutual fund company itself will not fail. </a:t>
            </a:r>
          </a:p>
          <a:p>
            <a:pPr>
              <a:lnSpc>
                <a:spcPct val="80000"/>
              </a:lnSpc>
            </a:pPr>
            <a:r>
              <a:rPr lang="en-US" altLang="en-US" sz="2000" dirty="0"/>
              <a:t>To reduce these risks, choose a mutual fund company that has the following characteristics:</a:t>
            </a:r>
          </a:p>
          <a:p>
            <a:pPr lvl="1">
              <a:lnSpc>
                <a:spcPct val="80000"/>
              </a:lnSpc>
            </a:pPr>
            <a:r>
              <a:rPr lang="en-US" altLang="en-US" sz="1800" dirty="0"/>
              <a:t>It has been in business for 20 or more years</a:t>
            </a:r>
          </a:p>
          <a:p>
            <a:pPr lvl="1">
              <a:lnSpc>
                <a:spcPct val="80000"/>
              </a:lnSpc>
            </a:pPr>
            <a:r>
              <a:rPr lang="en-US" altLang="en-US" sz="1800" dirty="0"/>
              <a:t>It has a solid track record of returning good solid returns to investors</a:t>
            </a:r>
          </a:p>
          <a:p>
            <a:pPr lvl="1">
              <a:lnSpc>
                <a:spcPct val="80000"/>
              </a:lnSpc>
            </a:pPr>
            <a:r>
              <a:rPr lang="en-US" altLang="en-US" sz="1800" dirty="0"/>
              <a:t>It is a large company that manages investments for millions of investors</a:t>
            </a:r>
          </a:p>
          <a:p>
            <a:pPr lvl="1">
              <a:lnSpc>
                <a:spcPct val="80000"/>
              </a:lnSpc>
            </a:pPr>
            <a:r>
              <a:rPr lang="en-US" altLang="en-US" sz="1800" dirty="0"/>
              <a:t>It is a well-known company that is highly respected among investment advisers and experts</a:t>
            </a:r>
          </a:p>
          <a:p>
            <a:pPr lvl="1">
              <a:lnSpc>
                <a:spcPct val="80000"/>
              </a:lnSpc>
            </a:pPr>
            <a:r>
              <a:rPr lang="en-US" altLang="en-US" sz="1800" dirty="0"/>
              <a:t>It exists both in brick-and-mortar and in cyberspace</a:t>
            </a:r>
          </a:p>
          <a:p>
            <a:pPr lvl="1">
              <a:lnSpc>
                <a:spcPct val="80000"/>
              </a:lnSpc>
            </a:pPr>
            <a:r>
              <a:rPr lang="en-US" altLang="en-US" sz="1800" dirty="0"/>
              <a:t>It is customer friendly and responsive to customer questions and needs</a:t>
            </a:r>
          </a:p>
          <a:p>
            <a:pPr lvl="1">
              <a:lnSpc>
                <a:spcPct val="80000"/>
              </a:lnSpc>
            </a:pPr>
            <a:r>
              <a:rPr lang="en-US" altLang="en-US" sz="1800" dirty="0"/>
              <a:t>It provides customers with easy-to-read statements and reports and offers daily online access</a:t>
            </a:r>
          </a:p>
        </p:txBody>
      </p:sp>
    </p:spTree>
    <p:extLst>
      <p:ext uri="{BB962C8B-B14F-4D97-AF65-F5344CB8AC3E}">
        <p14:creationId xmlns:p14="http://schemas.microsoft.com/office/powerpoint/2010/main" val="4039329986"/>
      </p:ext>
    </p:extLst>
  </p:cSld>
  <p:clrMapOvr>
    <a:masterClrMapping/>
  </p:clrMapOvr>
  <p:transition advTm="38530">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Schedule</a:t>
            </a:r>
          </a:p>
        </p:txBody>
      </p:sp>
      <p:sp>
        <p:nvSpPr>
          <p:cNvPr id="3" name="Content Placeholder 2"/>
          <p:cNvSpPr>
            <a:spLocks noGrp="1"/>
          </p:cNvSpPr>
          <p:nvPr>
            <p:ph idx="1"/>
          </p:nvPr>
        </p:nvSpPr>
        <p:spPr/>
        <p:txBody>
          <a:bodyPr>
            <a:normAutofit/>
          </a:bodyPr>
          <a:lstStyle/>
          <a:p>
            <a:endParaRPr lang="en-US" dirty="0"/>
          </a:p>
          <a:p>
            <a:r>
              <a:rPr lang="en-US" dirty="0"/>
              <a:t>401 K Research and review</a:t>
            </a:r>
          </a:p>
          <a:p>
            <a:r>
              <a:rPr lang="en-US" dirty="0"/>
              <a:t>2 Truths and Lie</a:t>
            </a:r>
          </a:p>
          <a:p>
            <a:endParaRPr lang="en-US" dirty="0"/>
          </a:p>
          <a:p>
            <a:endParaRPr lang="en-US" dirty="0"/>
          </a:p>
          <a:p>
            <a:endParaRPr lang="en-US" dirty="0"/>
          </a:p>
          <a:p>
            <a:r>
              <a:rPr lang="en-US" dirty="0"/>
              <a:t>HW: None</a:t>
            </a:r>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r>
              <a:rPr lang="en-US" altLang="en-US"/>
              <a:t>SLIDE </a:t>
            </a:r>
            <a:fld id="{4D5D4BD6-3656-4319-B237-4D8E95A17DB2}" type="slidenum">
              <a:rPr lang="en-US" altLang="en-US" smtClean="0"/>
              <a:pPr/>
              <a:t>47</a:t>
            </a:fld>
            <a:endParaRPr lang="en-US" altLang="en-US"/>
          </a:p>
        </p:txBody>
      </p:sp>
    </p:spTree>
    <p:extLst>
      <p:ext uri="{BB962C8B-B14F-4D97-AF65-F5344CB8AC3E}">
        <p14:creationId xmlns:p14="http://schemas.microsoft.com/office/powerpoint/2010/main" val="769161939"/>
      </p:ext>
    </p:extLst>
  </p:cSld>
  <p:clrMapOvr>
    <a:masterClrMapping/>
  </p:clrMapOvr>
  <p:transition advTm="62180">
    <p:wipe dir="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r>
              <a:rPr lang="en-US" altLang="en-US"/>
              <a:t>SLIDE </a:t>
            </a:r>
            <a:fld id="{5871EABC-E392-47BE-ADF2-A30DFCC47A11}" type="slidenum">
              <a:rPr lang="en-US" altLang="en-US"/>
              <a:pPr/>
              <a:t>48</a:t>
            </a:fld>
            <a:endParaRPr lang="en-US" altLang="en-US"/>
          </a:p>
        </p:txBody>
      </p:sp>
      <p:sp>
        <p:nvSpPr>
          <p:cNvPr id="5" name="Footer Placeholder 4"/>
          <p:cNvSpPr>
            <a:spLocks noGrp="1"/>
          </p:cNvSpPr>
          <p:nvPr>
            <p:ph type="ftr" sz="quarter" idx="11"/>
          </p:nvPr>
        </p:nvSpPr>
        <p:spPr/>
        <p:txBody>
          <a:bodyPr/>
          <a:lstStyle/>
          <a:p>
            <a:r>
              <a:rPr lang="en-US" altLang="en-US"/>
              <a:t>Chapter 14</a:t>
            </a:r>
          </a:p>
        </p:txBody>
      </p:sp>
      <p:sp>
        <p:nvSpPr>
          <p:cNvPr id="5124" name="Rectangle 4"/>
          <p:cNvSpPr>
            <a:spLocks noGrp="1" noChangeArrowheads="1"/>
          </p:cNvSpPr>
          <p:nvPr>
            <p:ph type="title"/>
          </p:nvPr>
        </p:nvSpPr>
        <p:spPr/>
        <p:txBody>
          <a:bodyPr>
            <a:normAutofit fontScale="90000"/>
          </a:bodyPr>
          <a:lstStyle/>
          <a:p>
            <a:r>
              <a:rPr lang="en-US" altLang="en-US" sz="2400" b="1">
                <a:solidFill>
                  <a:schemeClr val="hlink"/>
                </a:solidFill>
              </a:rPr>
              <a:t>Lesson 14.1</a:t>
            </a:r>
            <a:br>
              <a:rPr lang="en-US" altLang="en-US" sz="2400" b="1">
                <a:solidFill>
                  <a:schemeClr val="hlink"/>
                </a:solidFill>
              </a:rPr>
            </a:br>
            <a:r>
              <a:rPr lang="en-US" altLang="en-US"/>
              <a:t>Investing in Mutual Funds</a:t>
            </a:r>
          </a:p>
        </p:txBody>
      </p:sp>
      <p:sp>
        <p:nvSpPr>
          <p:cNvPr id="5125" name="Rectangle 5"/>
          <p:cNvSpPr>
            <a:spLocks noGrp="1" noChangeArrowheads="1"/>
          </p:cNvSpPr>
          <p:nvPr>
            <p:ph type="body" idx="1"/>
          </p:nvPr>
        </p:nvSpPr>
        <p:spPr/>
        <p:txBody>
          <a:bodyPr/>
          <a:lstStyle/>
          <a:p>
            <a:pPr>
              <a:buFont typeface="Wingdings" pitchFamily="2" charset="2"/>
              <a:buNone/>
            </a:pPr>
            <a:r>
              <a:rPr lang="en-US" altLang="en-US" b="1">
                <a:solidFill>
                  <a:srgbClr val="800080"/>
                </a:solidFill>
              </a:rPr>
              <a:t>GOALS</a:t>
            </a:r>
          </a:p>
          <a:p>
            <a:r>
              <a:rPr lang="en-US" altLang="en-US"/>
              <a:t>Discuss mutual funds as an investment strategy.</a:t>
            </a:r>
          </a:p>
          <a:p>
            <a:r>
              <a:rPr lang="en-US" altLang="en-US"/>
              <a:t>Explain how to buy and sell mutual funds.</a:t>
            </a:r>
          </a:p>
        </p:txBody>
      </p:sp>
    </p:spTree>
    <p:extLst>
      <p:ext uri="{BB962C8B-B14F-4D97-AF65-F5344CB8AC3E}">
        <p14:creationId xmlns:p14="http://schemas.microsoft.com/office/powerpoint/2010/main" val="1280058035"/>
      </p:ext>
    </p:extLst>
  </p:cSld>
  <p:clrMapOvr>
    <a:masterClrMapping/>
  </p:clrMapOvr>
  <p:transition>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58324568"/>
              </p:ext>
            </p:extLst>
          </p:nvPr>
        </p:nvGraphicFramePr>
        <p:xfrm>
          <a:off x="533400" y="731949"/>
          <a:ext cx="8382001" cy="6096000"/>
        </p:xfrm>
        <a:graphic>
          <a:graphicData uri="http://schemas.openxmlformats.org/drawingml/2006/table">
            <a:tbl>
              <a:tblPr firstRow="1" bandRow="1">
                <a:tableStyleId>{5940675A-B579-460E-94D1-54222C63F5DA}</a:tableStyleId>
              </a:tblPr>
              <a:tblGrid>
                <a:gridCol w="2767642">
                  <a:extLst>
                    <a:ext uri="{9D8B030D-6E8A-4147-A177-3AD203B41FA5}">
                      <a16:colId xmlns:a16="http://schemas.microsoft.com/office/drawing/2014/main" val="20000"/>
                    </a:ext>
                  </a:extLst>
                </a:gridCol>
                <a:gridCol w="2451340">
                  <a:extLst>
                    <a:ext uri="{9D8B030D-6E8A-4147-A177-3AD203B41FA5}">
                      <a16:colId xmlns:a16="http://schemas.microsoft.com/office/drawing/2014/main" val="20001"/>
                    </a:ext>
                  </a:extLst>
                </a:gridCol>
                <a:gridCol w="3163019">
                  <a:extLst>
                    <a:ext uri="{9D8B030D-6E8A-4147-A177-3AD203B41FA5}">
                      <a16:colId xmlns:a16="http://schemas.microsoft.com/office/drawing/2014/main" val="20002"/>
                    </a:ext>
                  </a:extLst>
                </a:gridCol>
              </a:tblGrid>
              <a:tr h="3048000">
                <a:tc>
                  <a:txBody>
                    <a:bodyPr/>
                    <a:lstStyle/>
                    <a:p>
                      <a:pPr marL="342900" indent="-342900">
                        <a:buAutoNum type="arabicPeriod"/>
                      </a:pPr>
                      <a:r>
                        <a:rPr lang="en-US" dirty="0"/>
                        <a:t>Who or what is the text</a:t>
                      </a:r>
                      <a:r>
                        <a:rPr lang="en-US" baseline="0" dirty="0"/>
                        <a:t> about?</a:t>
                      </a:r>
                    </a:p>
                    <a:p>
                      <a:pPr marL="342900" indent="-342900">
                        <a:buAutoNum type="arabicPeriod"/>
                      </a:pPr>
                      <a:endParaRPr lang="en-US" baseline="0" dirty="0"/>
                    </a:p>
                    <a:p>
                      <a:pPr marL="342900" indent="-342900">
                        <a:buAutoNum type="arabicPeriod"/>
                      </a:pPr>
                      <a:endParaRPr lang="en-US" dirty="0"/>
                    </a:p>
                  </a:txBody>
                  <a:tcPr/>
                </a:tc>
                <a:tc>
                  <a:txBody>
                    <a:bodyPr/>
                    <a:lstStyle/>
                    <a:p>
                      <a:r>
                        <a:rPr lang="en-US" dirty="0"/>
                        <a:t>2. What connection does this text have to our class?</a:t>
                      </a:r>
                    </a:p>
                  </a:txBody>
                  <a:tcPr/>
                </a:tc>
                <a:tc>
                  <a:txBody>
                    <a:bodyPr/>
                    <a:lstStyle/>
                    <a:p>
                      <a:r>
                        <a:rPr lang="en-US" dirty="0"/>
                        <a:t>3. What questions do you have about the text?</a:t>
                      </a:r>
                    </a:p>
                    <a:p>
                      <a:endParaRPr lang="en-US" dirty="0"/>
                    </a:p>
                    <a:p>
                      <a:endParaRPr lang="en-US" dirty="0"/>
                    </a:p>
                  </a:txBody>
                  <a:tcPr/>
                </a:tc>
                <a:extLst>
                  <a:ext uri="{0D108BD9-81ED-4DB2-BD59-A6C34878D82A}">
                    <a16:rowId xmlns:a16="http://schemas.microsoft.com/office/drawing/2014/main" val="10000"/>
                  </a:ext>
                </a:extLst>
              </a:tr>
              <a:tr h="3048000">
                <a:tc gridSpan="2">
                  <a:txBody>
                    <a:bodyPr/>
                    <a:lstStyle/>
                    <a:p>
                      <a:r>
                        <a:rPr lang="en-US" dirty="0"/>
                        <a:t>4. Are there any words or</a:t>
                      </a:r>
                      <a:r>
                        <a:rPr lang="en-US" baseline="0" dirty="0"/>
                        <a:t> terms that you don’t understand or are curious about?</a:t>
                      </a:r>
                      <a:endParaRPr lang="en-US" dirty="0"/>
                    </a:p>
                  </a:txBody>
                  <a:tcPr/>
                </a:tc>
                <a:tc hMerge="1">
                  <a:txBody>
                    <a:bodyPr/>
                    <a:lstStyle/>
                    <a:p>
                      <a:endParaRPr lang="en-US"/>
                    </a:p>
                  </a:txBody>
                  <a:tcPr/>
                </a:tc>
                <a:tc>
                  <a:txBody>
                    <a:bodyPr/>
                    <a:lstStyle/>
                    <a:p>
                      <a:r>
                        <a:rPr lang="en-US" dirty="0"/>
                        <a:t>5. What are comments or quotes that you found most interesting from the text</a:t>
                      </a:r>
                    </a:p>
                  </a:txBody>
                  <a:tcPr/>
                </a:tc>
                <a:extLst>
                  <a:ext uri="{0D108BD9-81ED-4DB2-BD59-A6C34878D82A}">
                    <a16:rowId xmlns:a16="http://schemas.microsoft.com/office/drawing/2014/main" val="10001"/>
                  </a:ext>
                </a:extLst>
              </a:tr>
            </a:tbl>
          </a:graphicData>
        </a:graphic>
      </p:graphicFrame>
      <p:pic>
        <p:nvPicPr>
          <p:cNvPr id="1026" name="Picture 2" descr="C:\Users\Teacher\AppData\Local\Microsoft\Windows\Temporary Internet Files\Content.IE5\6HQGZZ7Y\Person_icon_BLACK-01.svg[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3632" y="1524000"/>
            <a:ext cx="2004695" cy="21336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eacher\AppData\Local\Microsoft\Windows\Temporary Internet Files\Content.IE5\TXPJ4U8P\retez-1374575962q2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66160" y="1828800"/>
            <a:ext cx="1887101" cy="9144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eacher\AppData\Local\Microsoft\Windows\Temporary Internet Files\Content.IE5\LUOI9WF0\question_1[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24600" y="1524000"/>
            <a:ext cx="15240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Teacher\AppData\Local\Microsoft\Windows\Temporary Internet Files\Content.IE5\TXPJ4U8P\47-quiz[1].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5979" y="4572000"/>
            <a:ext cx="1905000" cy="190500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Teacher\AppData\Local\Microsoft\Windows\Temporary Internet Files\Content.IE5\6HQGZZ7Y\quotation-marks[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22454" y="4893033"/>
            <a:ext cx="1625221" cy="1262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4304413"/>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Rectangle 4"/>
          <p:cNvSpPr>
            <a:spLocks noGrp="1" noChangeArrowheads="1"/>
          </p:cNvSpPr>
          <p:nvPr>
            <p:ph type="title"/>
          </p:nvPr>
        </p:nvSpPr>
        <p:spPr/>
        <p:txBody>
          <a:bodyPr/>
          <a:lstStyle/>
          <a:p>
            <a:r>
              <a:rPr lang="en-US" altLang="en-US"/>
              <a:t>Common Stock</a:t>
            </a:r>
          </a:p>
        </p:txBody>
      </p:sp>
      <p:sp>
        <p:nvSpPr>
          <p:cNvPr id="14341" name="Rectangle 5"/>
          <p:cNvSpPr>
            <a:spLocks noGrp="1" noChangeArrowheads="1"/>
          </p:cNvSpPr>
          <p:nvPr>
            <p:ph idx="1"/>
          </p:nvPr>
        </p:nvSpPr>
        <p:spPr/>
        <p:txBody>
          <a:bodyPr/>
          <a:lstStyle/>
          <a:p>
            <a:r>
              <a:rPr lang="en-US" altLang="en-US" b="1" dirty="0">
                <a:solidFill>
                  <a:schemeClr val="hlink"/>
                </a:solidFill>
              </a:rPr>
              <a:t>Common stock</a:t>
            </a:r>
            <a:r>
              <a:rPr lang="en-US" altLang="en-US" dirty="0"/>
              <a:t> represents a type of stock that pays a variable dividend and gives the holder voting rights.</a:t>
            </a:r>
          </a:p>
          <a:p>
            <a:endParaRPr lang="en-US" altLang="en-US" dirty="0"/>
          </a:p>
          <a:p>
            <a:endParaRPr lang="en-US" altLang="en-US" dirty="0"/>
          </a:p>
          <a:p>
            <a:r>
              <a:rPr lang="en-US" altLang="en-US" dirty="0"/>
              <a:t>A </a:t>
            </a:r>
            <a:r>
              <a:rPr lang="en-US" altLang="en-US" b="1" dirty="0">
                <a:solidFill>
                  <a:schemeClr val="hlink"/>
                </a:solidFill>
              </a:rPr>
              <a:t>proxy</a:t>
            </a:r>
            <a:r>
              <a:rPr lang="en-US" altLang="en-US" dirty="0"/>
              <a:t> is a stockholder’s written authorization to transfer his or her voting rights to someone else, usually a company manager.</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F38F548A-133B-488D-8E95-0E4C0E351B49}" type="slidenum">
              <a:rPr lang="en-US" altLang="en-US"/>
              <a:pPr/>
              <a:t>5</a:t>
            </a:fld>
            <a:endParaRPr lang="en-US" altLang="en-US"/>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6" name="Rectangle 4"/>
          <p:cNvSpPr>
            <a:spLocks noGrp="1" noChangeArrowheads="1"/>
          </p:cNvSpPr>
          <p:nvPr>
            <p:ph type="title"/>
          </p:nvPr>
        </p:nvSpPr>
        <p:spPr/>
        <p:txBody>
          <a:bodyPr/>
          <a:lstStyle/>
          <a:p>
            <a:r>
              <a:rPr lang="en-US" altLang="en-US"/>
              <a:t>Preferred Stock</a:t>
            </a:r>
          </a:p>
        </p:txBody>
      </p:sp>
      <p:sp>
        <p:nvSpPr>
          <p:cNvPr id="18437" name="Rectangle 5"/>
          <p:cNvSpPr>
            <a:spLocks noGrp="1" noChangeArrowheads="1"/>
          </p:cNvSpPr>
          <p:nvPr>
            <p:ph idx="1"/>
          </p:nvPr>
        </p:nvSpPr>
        <p:spPr/>
        <p:txBody>
          <a:bodyPr/>
          <a:lstStyle/>
          <a:p>
            <a:pPr>
              <a:lnSpc>
                <a:spcPct val="90000"/>
              </a:lnSpc>
            </a:pPr>
            <a:r>
              <a:rPr lang="en-US" altLang="en-US" sz="2800" b="1" dirty="0">
                <a:solidFill>
                  <a:schemeClr val="hlink"/>
                </a:solidFill>
              </a:rPr>
              <a:t>Preferred stock</a:t>
            </a:r>
            <a:r>
              <a:rPr lang="en-US" altLang="en-US" sz="2800" dirty="0"/>
              <a:t> represents a type of stock that pays a fixed dividend but has no voting rights.</a:t>
            </a:r>
          </a:p>
          <a:p>
            <a:pPr>
              <a:lnSpc>
                <a:spcPct val="90000"/>
              </a:lnSpc>
            </a:pPr>
            <a:endParaRPr lang="en-US" altLang="en-US" sz="2800" dirty="0"/>
          </a:p>
          <a:p>
            <a:pPr>
              <a:lnSpc>
                <a:spcPct val="90000"/>
              </a:lnSpc>
            </a:pPr>
            <a:r>
              <a:rPr lang="en-US" altLang="en-US" sz="2800" dirty="0"/>
              <a:t>Preferred stockholders earn the stated dividend, regardless of how the company is doing. </a:t>
            </a:r>
          </a:p>
          <a:p>
            <a:pPr lvl="1">
              <a:lnSpc>
                <a:spcPct val="90000"/>
              </a:lnSpc>
            </a:pPr>
            <a:r>
              <a:rPr lang="en-US" altLang="en-US" sz="2400" dirty="0"/>
              <a:t>Preferred stock is less risky than common stock. </a:t>
            </a:r>
          </a:p>
          <a:p>
            <a:pPr lvl="1">
              <a:lnSpc>
                <a:spcPct val="90000"/>
              </a:lnSpc>
            </a:pPr>
            <a:r>
              <a:rPr lang="en-US" altLang="en-US" sz="2400" dirty="0"/>
              <a:t>Dividends on preferred stock may be lower than common stockholders would earn, if the company is thriving over time.</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BD0A60BA-BE12-4B21-8F30-1D028FF86883}" type="slidenum">
              <a:rPr lang="en-US" altLang="en-US"/>
              <a:pPr/>
              <a:t>6</a:t>
            </a:fld>
            <a:endParaRPr lang="en-US" altLang="en-US"/>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Common VS Preferred</a:t>
            </a:r>
          </a:p>
        </p:txBody>
      </p:sp>
      <p:sp>
        <p:nvSpPr>
          <p:cNvPr id="5" name="Slide Number Placeholder 4"/>
          <p:cNvSpPr>
            <a:spLocks noGrp="1"/>
          </p:cNvSpPr>
          <p:nvPr>
            <p:ph type="sldNum" sz="quarter" idx="12"/>
          </p:nvPr>
        </p:nvSpPr>
        <p:spPr/>
        <p:txBody>
          <a:bodyPr/>
          <a:lstStyle/>
          <a:p>
            <a:r>
              <a:rPr lang="en-US" altLang="en-US"/>
              <a:t>SLIDE </a:t>
            </a:r>
            <a:fld id="{4D5D4BD6-3656-4319-B237-4D8E95A17DB2}" type="slidenum">
              <a:rPr lang="en-US" altLang="en-US" smtClean="0"/>
              <a:pPr/>
              <a:t>7</a:t>
            </a:fld>
            <a:endParaRPr lang="en-US" altLang="en-US"/>
          </a:p>
        </p:txBody>
      </p:sp>
      <p:pic>
        <p:nvPicPr>
          <p:cNvPr id="11571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2337657"/>
            <a:ext cx="8229600" cy="35844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36214897"/>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title"/>
          </p:nvPr>
        </p:nvSpPr>
        <p:spPr/>
        <p:txBody>
          <a:bodyPr/>
          <a:lstStyle/>
          <a:p>
            <a:r>
              <a:rPr lang="en-US" altLang="en-US"/>
              <a:t>Types of Stock Investments</a:t>
            </a:r>
          </a:p>
        </p:txBody>
      </p:sp>
      <p:sp>
        <p:nvSpPr>
          <p:cNvPr id="21511" name="Rectangle 7"/>
          <p:cNvSpPr>
            <a:spLocks noGrp="1" noChangeArrowheads="1"/>
          </p:cNvSpPr>
          <p:nvPr>
            <p:ph idx="1"/>
          </p:nvPr>
        </p:nvSpPr>
        <p:spPr/>
        <p:txBody>
          <a:bodyPr/>
          <a:lstStyle/>
          <a:p>
            <a:r>
              <a:rPr lang="en-US" altLang="en-US" dirty="0"/>
              <a:t>Income stocks-</a:t>
            </a:r>
          </a:p>
          <a:p>
            <a:r>
              <a:rPr lang="en-US" altLang="en-US" dirty="0"/>
              <a:t>Growth stocks-</a:t>
            </a:r>
          </a:p>
          <a:p>
            <a:r>
              <a:rPr lang="en-US" altLang="en-US" dirty="0"/>
              <a:t>Emerging stocks-</a:t>
            </a:r>
          </a:p>
          <a:p>
            <a:r>
              <a:rPr lang="en-US" altLang="en-US" dirty="0"/>
              <a:t>Blue chip stocks-</a:t>
            </a:r>
          </a:p>
          <a:p>
            <a:r>
              <a:rPr lang="en-US" altLang="en-US" dirty="0"/>
              <a:t>Defensive stocks</a:t>
            </a:r>
          </a:p>
          <a:p>
            <a:r>
              <a:rPr lang="en-US" altLang="en-US" dirty="0"/>
              <a:t>Cyclical stocks-</a:t>
            </a:r>
          </a:p>
        </p:txBody>
      </p:sp>
      <p:sp>
        <p:nvSpPr>
          <p:cNvPr id="5" name="Footer Placeholder 4"/>
          <p:cNvSpPr>
            <a:spLocks noGrp="1"/>
          </p:cNvSpPr>
          <p:nvPr>
            <p:ph type="ftr" sz="quarter" idx="11"/>
          </p:nvPr>
        </p:nvSpPr>
        <p:spPr>
          <a:xfrm>
            <a:off x="8001000" y="6019800"/>
            <a:ext cx="1219200" cy="476250"/>
          </a:xfrm>
        </p:spPr>
        <p:txBody>
          <a:bodyPr/>
          <a:lstStyle/>
          <a:p>
            <a:r>
              <a:rPr lang="en-US" altLang="en-US"/>
              <a:t>Chapter 12</a:t>
            </a:r>
          </a:p>
        </p:txBody>
      </p:sp>
      <p:sp>
        <p:nvSpPr>
          <p:cNvPr id="4" name="Slide Number Placeholder 3"/>
          <p:cNvSpPr>
            <a:spLocks noGrp="1"/>
          </p:cNvSpPr>
          <p:nvPr>
            <p:ph type="sldNum" sz="quarter" idx="12"/>
          </p:nvPr>
        </p:nvSpPr>
        <p:spPr/>
        <p:txBody>
          <a:bodyPr/>
          <a:lstStyle/>
          <a:p>
            <a:r>
              <a:rPr lang="en-US" altLang="en-US"/>
              <a:t>SLIDE </a:t>
            </a:r>
            <a:fld id="{E2FCE53C-D7B6-449F-AE6A-D59FAA23279C}" type="slidenum">
              <a:rPr lang="en-US" altLang="en-US"/>
              <a:pPr/>
              <a:t>8</a:t>
            </a:fld>
            <a:endParaRPr lang="en-US" altLang="en-US"/>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62A5A-6B41-45C8-89C4-03DAE034989F}"/>
              </a:ext>
            </a:extLst>
          </p:cNvPr>
          <p:cNvSpPr>
            <a:spLocks noGrp="1"/>
          </p:cNvSpPr>
          <p:nvPr>
            <p:ph type="title"/>
          </p:nvPr>
        </p:nvSpPr>
        <p:spPr/>
        <p:txBody>
          <a:bodyPr>
            <a:normAutofit/>
          </a:bodyPr>
          <a:lstStyle/>
          <a:p>
            <a:r>
              <a:rPr lang="en-US" dirty="0"/>
              <a:t>W.S. Different Types of Stocks</a:t>
            </a:r>
          </a:p>
        </p:txBody>
      </p:sp>
      <p:sp>
        <p:nvSpPr>
          <p:cNvPr id="3" name="Content Placeholder 2">
            <a:extLst>
              <a:ext uri="{FF2B5EF4-FFF2-40B4-BE49-F238E27FC236}">
                <a16:creationId xmlns:a16="http://schemas.microsoft.com/office/drawing/2014/main" id="{195505C9-BC58-475A-BBD6-F51BB55A2ED7}"/>
              </a:ext>
            </a:extLst>
          </p:cNvPr>
          <p:cNvSpPr>
            <a:spLocks noGrp="1"/>
          </p:cNvSpPr>
          <p:nvPr>
            <p:ph idx="1"/>
          </p:nvPr>
        </p:nvSpPr>
        <p:spPr/>
        <p:txBody>
          <a:bodyPr/>
          <a:lstStyle/>
          <a:p>
            <a:endParaRPr lang="en-US"/>
          </a:p>
        </p:txBody>
      </p:sp>
      <p:sp>
        <p:nvSpPr>
          <p:cNvPr id="4" name="Footer Placeholder 3">
            <a:extLst>
              <a:ext uri="{FF2B5EF4-FFF2-40B4-BE49-F238E27FC236}">
                <a16:creationId xmlns:a16="http://schemas.microsoft.com/office/drawing/2014/main" id="{C94785AC-FD09-4918-9497-8649DEEF30B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210A96-2FC3-445F-BA01-2906B86B6545}"/>
              </a:ext>
            </a:extLst>
          </p:cNvPr>
          <p:cNvSpPr>
            <a:spLocks noGrp="1"/>
          </p:cNvSpPr>
          <p:nvPr>
            <p:ph type="sldNum" sz="quarter" idx="12"/>
          </p:nvPr>
        </p:nvSpPr>
        <p:spPr/>
        <p:txBody>
          <a:bodyPr/>
          <a:lstStyle/>
          <a:p>
            <a:r>
              <a:rPr lang="en-US" altLang="en-US"/>
              <a:t>SLIDE </a:t>
            </a:r>
            <a:fld id="{4D5D4BD6-3656-4319-B237-4D8E95A17DB2}" type="slidenum">
              <a:rPr lang="en-US" altLang="en-US" smtClean="0"/>
              <a:pPr/>
              <a:t>9</a:t>
            </a:fld>
            <a:endParaRPr lang="en-US" altLang="en-US"/>
          </a:p>
        </p:txBody>
      </p:sp>
    </p:spTree>
    <p:extLst>
      <p:ext uri="{BB962C8B-B14F-4D97-AF65-F5344CB8AC3E}">
        <p14:creationId xmlns:p14="http://schemas.microsoft.com/office/powerpoint/2010/main" val="2376587025"/>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TIMING" val="|46.9|1.3"/>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6024</TotalTime>
  <Words>2164</Words>
  <Application>Microsoft Office PowerPoint</Application>
  <PresentationFormat>On-screen Show (4:3)</PresentationFormat>
  <Paragraphs>425</Paragraphs>
  <Slides>49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Calibri</vt:lpstr>
      <vt:lpstr>Constantia</vt:lpstr>
      <vt:lpstr>Times New Roman</vt:lpstr>
      <vt:lpstr>Wingdings</vt:lpstr>
      <vt:lpstr>Wingdings 2</vt:lpstr>
      <vt:lpstr>Flow</vt:lpstr>
      <vt:lpstr>Investing in Stocks</vt:lpstr>
      <vt:lpstr>Schedule</vt:lpstr>
      <vt:lpstr> Evaluating Stocks</vt:lpstr>
      <vt:lpstr>Owning Stock</vt:lpstr>
      <vt:lpstr>Common Stock</vt:lpstr>
      <vt:lpstr>Preferred Stock</vt:lpstr>
      <vt:lpstr>Common VS Preferred</vt:lpstr>
      <vt:lpstr>Types of Stock Investments</vt:lpstr>
      <vt:lpstr>W.S. Different Types of Stocks</vt:lpstr>
      <vt:lpstr>Income Stocks and Growth Stocks</vt:lpstr>
      <vt:lpstr>Emerging Stocks and Blue Chip Stocks</vt:lpstr>
      <vt:lpstr>Defensive Stocks and Cyclical Stocks</vt:lpstr>
      <vt:lpstr>Valuing Stock</vt:lpstr>
      <vt:lpstr>Stock Price</vt:lpstr>
      <vt:lpstr>Return on Investment</vt:lpstr>
      <vt:lpstr>Stock Indexes</vt:lpstr>
      <vt:lpstr>Go to thestreet.com</vt:lpstr>
      <vt:lpstr>Schedule</vt:lpstr>
      <vt:lpstr>Lesson 12.2 Buying and Selling Stock</vt:lpstr>
      <vt:lpstr>The Securities Market</vt:lpstr>
      <vt:lpstr>Bull and Bear Markets</vt:lpstr>
      <vt:lpstr>Investing Strategies</vt:lpstr>
      <vt:lpstr>Buy on Margin</vt:lpstr>
      <vt:lpstr>Sell Short</vt:lpstr>
      <vt:lpstr>Long-Term Investing Techniques</vt:lpstr>
      <vt:lpstr>Buy and Hold</vt:lpstr>
      <vt:lpstr>Dollar-cost Averaging</vt:lpstr>
      <vt:lpstr>Direct Investment</vt:lpstr>
      <vt:lpstr>Reinvesting Dividends</vt:lpstr>
      <vt:lpstr>Reading the Stock Listings</vt:lpstr>
      <vt:lpstr>Investing in Mutual Funds, Real Estate,  and Other Choices</vt:lpstr>
      <vt:lpstr>Schedule</vt:lpstr>
      <vt:lpstr>Lesson 14.1 Investing in Mutual Funds</vt:lpstr>
      <vt:lpstr>Mutual Funds</vt:lpstr>
      <vt:lpstr>Advantages of Mutual Funds</vt:lpstr>
      <vt:lpstr>Mutual Fund</vt:lpstr>
      <vt:lpstr>Growth Funds</vt:lpstr>
      <vt:lpstr>Income Funds</vt:lpstr>
      <vt:lpstr>Growth and Income Funds</vt:lpstr>
      <vt:lpstr>Money Market Funds</vt:lpstr>
      <vt:lpstr>Global Funds</vt:lpstr>
      <vt:lpstr>Index Funds</vt:lpstr>
      <vt:lpstr>Risk and Return Pyramid</vt:lpstr>
      <vt:lpstr>The Prospectus</vt:lpstr>
      <vt:lpstr>Costs and Fees</vt:lpstr>
      <vt:lpstr>The Mutual Fund Company</vt:lpstr>
      <vt:lpstr>Schedule</vt:lpstr>
      <vt:lpstr>Lesson 14.1 Investing in Mutual Funds</vt:lpstr>
      <vt:lpstr>PowerPoint Presentation</vt:lpstr>
    </vt:vector>
  </TitlesOfParts>
  <Company>South-Western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Investing in Stocks</dc:title>
  <dc:creator>Ryan</dc:creator>
  <cp:lastModifiedBy>Andrew Webb</cp:lastModifiedBy>
  <cp:revision>56</cp:revision>
  <dcterms:created xsi:type="dcterms:W3CDTF">2008-12-03T23:16:32Z</dcterms:created>
  <dcterms:modified xsi:type="dcterms:W3CDTF">2018-10-15T19:42:19Z</dcterms:modified>
</cp:coreProperties>
</file>